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handoutMasterIdLst>
    <p:handoutMasterId r:id="rId37"/>
  </p:handout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706" autoAdjust="0"/>
  </p:normalViewPr>
  <p:slideViewPr>
    <p:cSldViewPr>
      <p:cViewPr varScale="1">
        <p:scale>
          <a:sx n="72" d="100"/>
          <a:sy n="72" d="100"/>
        </p:scale>
        <p:origin x="660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95" d="100"/>
          <a:sy n="95" d="100"/>
        </p:scale>
        <p:origin x="358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1C5132-FFA3-4B02-9F09-22FCF40EFA74}" type="datetimeFigureOut">
              <a:rPr lang="en-US" smtClean="0"/>
              <a:t>4/8/2021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3C20D7-F8F1-4196-9585-26F31AFC85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1621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6E42C9-243F-4DC5-AFF6-9D56B5FA9D63}" type="datetimeFigureOut">
              <a:rPr lang="en-US" smtClean="0"/>
              <a:t>4/8/2021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AEC444-603B-4F09-9A06-5917518DD9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42551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AEC444-603B-4F09-9A06-5917518DD90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1545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/>
          <p:cNvSpPr/>
          <p:nvPr/>
        </p:nvSpPr>
        <p:spPr bwMode="invGray">
          <a:xfrm>
            <a:off x="0" y="3936697"/>
            <a:ext cx="12192000" cy="2103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1" y="4114800"/>
            <a:ext cx="10515598" cy="1158446"/>
          </a:xfrm>
        </p:spPr>
        <p:txBody>
          <a:bodyPr anchor="b">
            <a:normAutofit/>
          </a:bodyPr>
          <a:lstStyle>
            <a:lvl1pPr algn="l">
              <a:defRPr sz="5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1" y="5338170"/>
            <a:ext cx="10515598" cy="474836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630729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E2824-C2A0-4931-BB32-60B24BDBB3CC}" type="datetimeFigureOut">
              <a:rPr lang="en-US" smtClean="0"/>
              <a:t>4/8/2021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333A4-2EF1-4B79-B68C-AB20E66B4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576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>
            <a:off x="0" y="3276600"/>
            <a:ext cx="12192000" cy="27632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3429000"/>
            <a:ext cx="9601200" cy="1838519"/>
          </a:xfrm>
        </p:spPr>
        <p:txBody>
          <a:bodyPr anchor="b">
            <a:normAutofit/>
          </a:bodyPr>
          <a:lstStyle>
            <a:lvl1pPr>
              <a:defRPr sz="5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1248" y="5340096"/>
            <a:ext cx="9601200" cy="47548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17355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4522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029200" cy="435133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24600" y="1825625"/>
            <a:ext cx="5029200" cy="435133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E2824-C2A0-4931-BB32-60B24BDBB3CC}" type="datetimeFigureOut">
              <a:rPr lang="en-US" smtClean="0"/>
              <a:t>4/8/2021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333A4-2EF1-4B79-B68C-AB20E66B4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172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828800"/>
            <a:ext cx="5029200" cy="685800"/>
          </a:xfrm>
        </p:spPr>
        <p:txBody>
          <a:bodyPr anchor="ctr">
            <a:normAutofit/>
          </a:bodyPr>
          <a:lstStyle>
            <a:lvl1pPr marL="0" indent="0">
              <a:spcBef>
                <a:spcPts val="100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14600"/>
            <a:ext cx="5029200" cy="36750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26188" y="1828800"/>
            <a:ext cx="5029200" cy="685800"/>
          </a:xfrm>
        </p:spPr>
        <p:txBody>
          <a:bodyPr anchor="ctr">
            <a:normAutofit/>
          </a:bodyPr>
          <a:lstStyle>
            <a:lvl1pPr marL="0" indent="0">
              <a:spcBef>
                <a:spcPts val="100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26188" y="2514600"/>
            <a:ext cx="5029200" cy="36750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E2824-C2A0-4931-BB32-60B24BDBB3CC}" type="datetimeFigureOut">
              <a:rPr lang="en-US" smtClean="0"/>
              <a:t>4/8/2021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333A4-2EF1-4B79-B68C-AB20E66B4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994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E2824-C2A0-4931-BB32-60B24BDBB3CC}" type="datetimeFigureOut">
              <a:rPr lang="en-US" smtClean="0"/>
              <a:t>4/8/2021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333A4-2EF1-4B79-B68C-AB20E66B4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345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E2824-C2A0-4931-BB32-60B24BDBB3CC}" type="datetimeFigureOut">
              <a:rPr lang="en-US" smtClean="0"/>
              <a:t>4/8/2021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333A4-2EF1-4B79-B68C-AB20E66B4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301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0" y="1524000"/>
            <a:ext cx="3429000" cy="1905000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400800" cy="52578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24800" y="3581400"/>
            <a:ext cx="3429000" cy="1828800"/>
          </a:xfrm>
        </p:spPr>
        <p:txBody>
          <a:bodyPr/>
          <a:lstStyle>
            <a:lvl1pPr marL="0" indent="0">
              <a:spcBef>
                <a:spcPts val="10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E2824-C2A0-4931-BB32-60B24BDBB3CC}" type="datetimeFigureOut">
              <a:rPr lang="en-US" smtClean="0"/>
              <a:t>4/8/2021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333A4-2EF1-4B79-B68C-AB20E66B4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961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0" y="1527048"/>
            <a:ext cx="3429000" cy="1901952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838198" y="685800"/>
            <a:ext cx="6400800" cy="5257800"/>
          </a:xfrm>
        </p:spPr>
        <p:txBody>
          <a:bodyPr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24800" y="3581400"/>
            <a:ext cx="3428999" cy="1828800"/>
          </a:xfrm>
        </p:spPr>
        <p:txBody>
          <a:bodyPr/>
          <a:lstStyle>
            <a:lvl1pPr marL="0" indent="0">
              <a:spcBef>
                <a:spcPts val="10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E2824-C2A0-4931-BB32-60B24BDBB3CC}" type="datetimeFigureOut">
              <a:rPr lang="en-US" smtClean="0"/>
              <a:t>4/8/2021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333A4-2EF1-4B79-B68C-AB20E66B4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5279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E2824-C2A0-4931-BB32-60B24BDBB3CC}" type="datetimeFigureOut">
              <a:rPr lang="en-US" smtClean="0"/>
              <a:t>4/8/2021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333A4-2EF1-4B79-B68C-AB20E66B4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557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41693" y="365125"/>
            <a:ext cx="1600200" cy="5811838"/>
          </a:xfrm>
        </p:spPr>
        <p:txBody>
          <a:bodyPr vert="eaVert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5344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E2824-C2A0-4931-BB32-60B24BDBB3CC}" type="datetimeFigureOut">
              <a:rPr lang="en-US" smtClean="0"/>
              <a:t>4/8/2021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333A4-2EF1-4B79-B68C-AB20E66B4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254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invGray">
          <a:xfrm>
            <a:off x="0" y="6492239"/>
            <a:ext cx="12188825" cy="3657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4522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381000" y="6549715"/>
            <a:ext cx="8442158" cy="2292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bg1">
                    <a:lumMod val="40000"/>
                    <a:lumOff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4"/>
          <p:cNvSpPr>
            <a:spLocks noGrp="1"/>
          </p:cNvSpPr>
          <p:nvPr>
            <p:ph type="dt" sz="half" idx="2"/>
          </p:nvPr>
        </p:nvSpPr>
        <p:spPr>
          <a:xfrm>
            <a:off x="9685939" y="6549715"/>
            <a:ext cx="1667860" cy="2292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>
                    <a:lumMod val="40000"/>
                    <a:lumOff val="60000"/>
                  </a:schemeClr>
                </a:solidFill>
              </a:defRPr>
            </a:lvl1pPr>
          </a:lstStyle>
          <a:p>
            <a:fld id="{B0FE2824-C2A0-4931-BB32-60B24BDBB3CC}" type="datetimeFigureOut">
              <a:rPr lang="en-US" smtClean="0"/>
              <a:pPr/>
              <a:t>4/8/2021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53799" y="6549715"/>
            <a:ext cx="446361" cy="2292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>
                    <a:lumMod val="40000"/>
                    <a:lumOff val="60000"/>
                  </a:schemeClr>
                </a:solidFill>
              </a:defRPr>
            </a:lvl1pPr>
          </a:lstStyle>
          <a:p>
            <a:fld id="{B13333A4-2EF1-4B79-B68C-AB20E66B48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87165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9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eg"/><Relationship Id="rId3" Type="http://schemas.openxmlformats.org/officeDocument/2006/relationships/image" Target="../media/image45.jpg"/><Relationship Id="rId7" Type="http://schemas.openxmlformats.org/officeDocument/2006/relationships/image" Target="../media/image49.jp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jpg"/><Relationship Id="rId5" Type="http://schemas.openxmlformats.org/officeDocument/2006/relationships/image" Target="../media/image47.jpg"/><Relationship Id="rId10" Type="http://schemas.openxmlformats.org/officeDocument/2006/relationships/image" Target="../media/image52.jpeg"/><Relationship Id="rId4" Type="http://schemas.openxmlformats.org/officeDocument/2006/relationships/image" Target="../media/image46.jpg"/><Relationship Id="rId9" Type="http://schemas.openxmlformats.org/officeDocument/2006/relationships/image" Target="../media/image5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hr-HR" dirty="0"/>
              <a:t>Niskoenergetski nulti objekti</a:t>
            </a:r>
            <a:br>
              <a:rPr lang="hr-HR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r-HR" i="1" dirty="0"/>
              <a:t>SIMPROLIT® SUSTAV</a:t>
            </a:r>
            <a:r>
              <a:rPr lang="hr-HR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2729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i="1" dirty="0"/>
              <a:t>NISKOENERGETSKI NULTI OBJEKTI</a:t>
            </a:r>
            <a:br>
              <a:rPr lang="hr-HR" dirty="0"/>
            </a:br>
            <a:endParaRPr lang="hr-HR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hr-HR" b="1" dirty="0"/>
              <a:t>OSNOVNE PREDNOSTI  NISKOENERGETSKE GRADNJE </a:t>
            </a:r>
            <a:endParaRPr lang="hr-HR" dirty="0"/>
          </a:p>
          <a:p>
            <a:r>
              <a:rPr lang="hr-HR" b="1" dirty="0"/>
              <a:t>ENERGETSKA UČINKOVITOST</a:t>
            </a:r>
            <a:endParaRPr lang="hr-HR" dirty="0"/>
          </a:p>
          <a:p>
            <a:r>
              <a:rPr lang="hr-HR" b="1" dirty="0"/>
              <a:t>EKOLOŠKI MATERIJALI </a:t>
            </a:r>
            <a:endParaRPr lang="hr-HR" dirty="0"/>
          </a:p>
          <a:p>
            <a:r>
              <a:rPr lang="hr-HR" b="1" dirty="0"/>
              <a:t>EKONOMIČNOST  GRADNJE</a:t>
            </a:r>
          </a:p>
          <a:p>
            <a:r>
              <a:rPr lang="hr-HR" b="1" dirty="0"/>
              <a:t>ESTETIKA ARHITEKTURE</a:t>
            </a:r>
          </a:p>
          <a:p>
            <a:r>
              <a:rPr lang="hr-HR" b="1" dirty="0"/>
              <a:t>EFIKASNOST IZGRADNJE </a:t>
            </a:r>
            <a:endParaRPr lang="hr-HR" dirty="0"/>
          </a:p>
          <a:p>
            <a:endParaRPr lang="hr-HR" dirty="0"/>
          </a:p>
        </p:txBody>
      </p:sp>
      <p:pic>
        <p:nvPicPr>
          <p:cNvPr id="8" name="Content Placeholder 7" descr="http://direkt-inzenjering.hr/img/4.jpg"/>
          <p:cNvPicPr>
            <a:picLocks noGrp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3531" y="1825625"/>
            <a:ext cx="4351338" cy="435133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82195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b="1" dirty="0"/>
              <a:t>UVOD  U IZGRADNJU NISKOENERGETSKIH NULTIH KUĆA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hr-H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Niskoenergetske ,samoodržive  ,nulte ili ekološke energetske  zgrade su u razredu                         „A+“ ( 15 kwh/m2a ) do „B“ (50 kwh/m2a)  toplinske energije  za grijanje po jedinici ploštine korisne površine zgrade .</a:t>
            </a:r>
          </a:p>
          <a:p>
            <a:r>
              <a:rPr lang="hr-H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Vlasnici ,investitori ,kupci  do sada su većinom ugrađivali  minimalna izolaciju i minimalne količine zaštite od buke u zgradi kako bi se u zgradi ispunili uvjeti zakonskih ograničenja  ili ne  grade objekte  s dugovječnim građevinskim  materijalima </a:t>
            </a:r>
          </a:p>
          <a:p>
            <a:pPr lvl="0"/>
            <a:r>
              <a:rPr lang="hr-H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Simprolit sustavi gradnje omogućuje projektiranje i izgradnju novih objekata ,  gradnju  niskoenergetskih ,samoodrživih  ,nultih ili  ekoloških  niskoenergetskih  zgrada primjenom  simprolit sustava i materijalima  istovremeno pružajući visoku razinu udobnosti ,dugotrajnost  i održivosti stambenog prostora uz standardnu cijenu gradnje.</a:t>
            </a:r>
          </a:p>
          <a:p>
            <a:r>
              <a:rPr lang="hr-HR" dirty="0"/>
              <a:t> </a:t>
            </a:r>
          </a:p>
          <a:p>
            <a:endParaRPr lang="hr-H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0486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b="1" dirty="0"/>
              <a:t>KARAKTERISTIKE  SIMPROLIT SISTEMA  I SVOJSTVA  SIMPROLIT GRADJEVINSKIH MATERIJALA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905872" cy="4351338"/>
          </a:xfrm>
        </p:spPr>
        <p:txBody>
          <a:bodyPr/>
          <a:lstStyle/>
          <a:p>
            <a:pPr lvl="0"/>
            <a:r>
              <a:rPr lang="hr-HR" b="1" dirty="0"/>
              <a:t>SIMPROLIT®  sistem ističe se među ostalim građevinskim materijalima svojim jedinstvenim karakteristikama kao što su: kvaliteta, odlična termoizolacijska i zvukoizolacijska </a:t>
            </a:r>
            <a:r>
              <a:rPr lang="hr-HR" b="1" dirty="0" err="1"/>
              <a:t>svojstva,materijal</a:t>
            </a:r>
            <a:r>
              <a:rPr lang="hr-HR" b="1" dirty="0"/>
              <a:t> dugotrajan , otpornost na vlagu, otpornost na smrzavanje, vrlo lagani građevinski elementi, vatrootpornost, mogućnost „</a:t>
            </a:r>
            <a:r>
              <a:rPr lang="hr-HR" b="1" dirty="0">
                <a:solidFill>
                  <a:srgbClr val="00B050"/>
                </a:solidFill>
              </a:rPr>
              <a:t>disanja</a:t>
            </a:r>
            <a:r>
              <a:rPr lang="hr-HR" b="1" dirty="0"/>
              <a:t>“ zidova što značajno pridonosi zdravom životu i ugodnoj mikroklimi unutar Vaše niskoenergetske nulte kuće</a:t>
            </a:r>
            <a:r>
              <a:rPr lang="hr-HR" dirty="0"/>
              <a:t>.        </a:t>
            </a:r>
          </a:p>
          <a:p>
            <a:endParaRPr lang="en-US" dirty="0"/>
          </a:p>
        </p:txBody>
      </p:sp>
      <p:pic>
        <p:nvPicPr>
          <p:cNvPr id="6" name="Content Placeholder 5" descr="simprolit-logo"/>
          <p:cNvPicPr>
            <a:picLocks noGrp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8128" y="2420888"/>
            <a:ext cx="3528392" cy="29523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80589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hr-HR" dirty="0"/>
            </a:br>
            <a:br>
              <a:rPr lang="hr-HR" b="1" dirty="0"/>
            </a:br>
            <a:br>
              <a:rPr lang="hr-HR" dirty="0"/>
            </a:br>
            <a:r>
              <a:rPr lang="hr-HR" b="1" dirty="0"/>
              <a:t>TERMIČKA  SVOJSTVA  SIMPROLIT IZOLACIJE  U USPOREDBI S  DRUGIM GRAĐEVINSKIM MATERIJALIMA U RH</a:t>
            </a:r>
            <a:endParaRPr lang="en-US" dirty="0"/>
          </a:p>
        </p:txBody>
      </p:sp>
      <p:sp>
        <p:nvSpPr>
          <p:cNvPr id="5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lvl="0"/>
            <a:r>
              <a:rPr lang="hr-HR" b="1" dirty="0"/>
              <a:t>Zidovi od Simprolit® blokova imaju optimalan odnos toplotnog kapaciteta zahvaljujući betonu kojim se popunjavaju otvori bez dna kod Simprolit® blokova.</a:t>
            </a:r>
            <a:endParaRPr lang="hr-HR" dirty="0"/>
          </a:p>
          <a:p>
            <a:pPr lvl="0"/>
            <a:r>
              <a:rPr lang="hr-HR" b="1" dirty="0"/>
              <a:t>Sveobuhvatan i stručan izbor optimalnog sistema termoizolacije objekata, kako sa ekološke, tako i sa tehničke i ekonomske točke gledišta,  jedan je od najvažnijih zadataka projektanta i investitora.</a:t>
            </a:r>
            <a:endParaRPr lang="hr-HR" dirty="0"/>
          </a:p>
          <a:p>
            <a:endParaRPr lang="en-US" dirty="0"/>
          </a:p>
        </p:txBody>
      </p:sp>
      <p:pic>
        <p:nvPicPr>
          <p:cNvPr id="7" name="Content Placeholder 6" descr="https://html2-f.scribdassets.com/714cka5cjk58dmdg/images/1-4c5ba3be6d.png"/>
          <p:cNvPicPr>
            <a:picLocks noGrp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026" t="-1515" r="-1192" b="1515"/>
          <a:stretch/>
        </p:blipFill>
        <p:spPr bwMode="auto">
          <a:xfrm>
            <a:off x="6168008" y="1825625"/>
            <a:ext cx="5832648" cy="374504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426022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hr-HR" dirty="0"/>
            </a:br>
            <a:r>
              <a:rPr lang="hr-HR" b="1" dirty="0"/>
              <a:t>USPOREDBA VIŠESLOJNIH( tzv“ SENDVIČ ZIDOVA“)  I JEDNOSLOJNIH ZIDOVA</a:t>
            </a:r>
            <a:endParaRPr lang="hr-HR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1. Greške koje su utvrđene poslije oštećenja zida :</a:t>
            </a:r>
            <a:endParaRPr lang="hr-HR" dirty="0">
              <a:solidFill>
                <a:srgbClr val="FF0000"/>
              </a:solidFill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hr-HR" b="1" dirty="0"/>
              <a:t>kod slučajeva sendvič zidova bez zračnog sloja za </a:t>
            </a:r>
            <a:r>
              <a:rPr lang="hr-HR" b="1" dirty="0" err="1"/>
              <a:t>otparivanje</a:t>
            </a:r>
            <a:r>
              <a:rPr lang="hr-HR" b="1" dirty="0"/>
              <a:t> sloja termičke izolacije</a:t>
            </a:r>
          </a:p>
          <a:p>
            <a:r>
              <a:rPr lang="hr-HR" b="1" dirty="0"/>
              <a:t>kod sendvič zidova sa zračnim slojem za otparivanje sloja termičke izolacije</a:t>
            </a:r>
            <a:r>
              <a:rPr lang="hr-HR" dirty="0"/>
              <a:t> </a:t>
            </a:r>
          </a:p>
          <a:p>
            <a:r>
              <a:rPr lang="hr-HR" b="1" dirty="0"/>
              <a:t>izgradnja mnogoslojnih fasadnih zidova na samom gradilištu pretpostavlja znatno više taktova u izvođenju radova</a:t>
            </a:r>
          </a:p>
          <a:p>
            <a:r>
              <a:rPr lang="hr-HR" b="1" dirty="0"/>
              <a:t>pojava termičkih mostova</a:t>
            </a:r>
            <a:r>
              <a:rPr lang="hr-HR" dirty="0"/>
              <a:t> u nivou </a:t>
            </a:r>
            <a:r>
              <a:rPr lang="hr-HR" b="1" dirty="0"/>
              <a:t>među­katnih ploča </a:t>
            </a:r>
          </a:p>
          <a:p>
            <a:r>
              <a:rPr lang="hr-HR" b="1" dirty="0"/>
              <a:t>velika debljina zidova </a:t>
            </a:r>
          </a:p>
          <a:p>
            <a:endParaRPr lang="hr-HR" dirty="0"/>
          </a:p>
          <a:p>
            <a:endParaRPr lang="hr-HR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hr-HR" dirty="0"/>
              <a:t>Velika debljina zidova </a:t>
            </a:r>
          </a:p>
        </p:txBody>
      </p:sp>
      <p:pic>
        <p:nvPicPr>
          <p:cNvPr id="14" name="Picture 13" descr="Slikovni rezultat za SIMPROLIT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8521" y="365126"/>
            <a:ext cx="6177915" cy="56610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87061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hr-H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hr-HR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USPOREDBA VIŠESLOJNIH( tzv“ SENDVIČ ZIDOVA“)  I JEDNOSLOJNIH ZIDOVA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dirty="0"/>
              <a:t>2.Energetska obnova zgrade sistemima s mineralnom vunom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hr-HR" sz="2100" b="1" dirty="0"/>
              <a:t>Energetska obnova zgrade sistemima s mineralnom vunom zahtjeva da zidovi objekta koji se energetsko obnavljaju budu idealno ravni</a:t>
            </a:r>
          </a:p>
          <a:p>
            <a:r>
              <a:rPr lang="hr-HR" sz="2100" b="1" dirty="0"/>
              <a:t>Sa druge strane, treba istaći da je mineralna vuna male volumne  gustine paropropusna, ali i da se, zbog nagle promene pritiska vodene pare ispod završnog sloja fasade nanešenog na mineralnu vunu, posebno zimi, formira koncentriranu  vlaga koja se zadržava u sloju termičke izolacije.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hr-HR" dirty="0"/>
              <a:t>3.Energetska obnova zgrade sistemima s stiroporom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77500" lnSpcReduction="20000"/>
          </a:bodyPr>
          <a:lstStyle/>
          <a:p>
            <a:r>
              <a:rPr lang="hr-HR" sz="2200" b="1" dirty="0"/>
              <a:t>Kod energetske obnove fasadnih zidova s stiroporom zanemaruje se činjenica da temperatura na samoj površini zida, zavisno od orijentacije zida prema stranama sveta i izabranog kolorita fasade, može preći i preko 800C, što veoma nepovoljno utiče na raznorodne sisteme termičke slojeva fasade, a vrlo često i na stabilnost primjenjenih slojeva termičke izolacije.</a:t>
            </a:r>
          </a:p>
          <a:p>
            <a:r>
              <a:rPr lang="hr-HR" sz="2200" b="1" dirty="0"/>
              <a:t>Pojava ekološke nečistoće zidova termičke izolacije od  stiropora posljedica je naglog povećanja otpora prolasku vodene pare na prelasku između osnovnog zida i stiropora</a:t>
            </a:r>
          </a:p>
        </p:txBody>
      </p:sp>
    </p:spTree>
    <p:extLst>
      <p:ext uri="{BB962C8B-B14F-4D97-AF65-F5344CB8AC3E}">
        <p14:creationId xmlns:p14="http://schemas.microsoft.com/office/powerpoint/2010/main" val="3440500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0" y="1340768"/>
            <a:ext cx="3429000" cy="2088232"/>
          </a:xfrm>
        </p:spPr>
        <p:txBody>
          <a:bodyPr>
            <a:normAutofit/>
          </a:bodyPr>
          <a:lstStyle/>
          <a:p>
            <a:r>
              <a:rPr lang="hr-HR" dirty="0"/>
              <a:t>TRAJNOST IZOLACIJE       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hr-HR" b="1" dirty="0"/>
              <a:t>TOPLOTNA IZOLACIJA KOJA S VREMENOM GUBI ENERGETSKU UČINKOVITOST</a:t>
            </a:r>
            <a:br>
              <a:rPr lang="hr-HR" dirty="0"/>
            </a:br>
            <a:endParaRPr lang="hr-HR" dirty="0"/>
          </a:p>
          <a:p>
            <a:endParaRPr lang="hr-HR" dirty="0"/>
          </a:p>
        </p:txBody>
      </p:sp>
      <p:pic>
        <p:nvPicPr>
          <p:cNvPr id="5" name="Content Placeholder 4" descr="http://www.simprolit.info/image/flajer_ploce/4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832104"/>
            <a:ext cx="6400800" cy="496519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29439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Content Placeholder 4" descr="http://www.simprolit.info/image/flajer_ploce/Kamikaze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440" y="260648"/>
            <a:ext cx="10298360" cy="61206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27431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hr-HR" dirty="0"/>
            </a:br>
            <a:r>
              <a:rPr lang="hr-HR" b="1" dirty="0"/>
              <a:t>Prednosti Simprolit</a:t>
            </a:r>
            <a:r>
              <a:rPr lang="hr-HR" b="1" baseline="30000" dirty="0"/>
              <a:t>®</a:t>
            </a:r>
            <a:r>
              <a:rPr lang="hr-HR" b="1" dirty="0"/>
              <a:t> sistem za energetsku obnovu postojećih objekata i objekata u izgradnji</a:t>
            </a:r>
            <a:endParaRPr lang="hr-HR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b="1" dirty="0"/>
              <a:t>Zaštita građevinskog objekta, bilo od niskih ili visokih temperatura, veoma je kompleksan problem-</a:t>
            </a:r>
            <a:r>
              <a:rPr lang="hr-HR" dirty="0"/>
              <a:t>Simprolit</a:t>
            </a:r>
            <a:r>
              <a:rPr lang="hr-HR" baseline="30000" dirty="0"/>
              <a:t>®</a:t>
            </a:r>
            <a:r>
              <a:rPr lang="hr-HR" dirty="0"/>
              <a:t> </a:t>
            </a:r>
            <a:r>
              <a:rPr lang="hr-HR" b="1" dirty="0"/>
              <a:t>sistem ima rješenje u vidu jednoslojnih Simprolit</a:t>
            </a:r>
            <a:r>
              <a:rPr lang="hr-HR" b="1" baseline="30000" dirty="0"/>
              <a:t>®</a:t>
            </a:r>
            <a:r>
              <a:rPr lang="hr-HR" b="1" dirty="0"/>
              <a:t>SOP ploča za energetsku obnovu u potpunosti izrađenih od Simprolit</a:t>
            </a:r>
            <a:r>
              <a:rPr lang="hr-HR" b="1" baseline="30000" dirty="0"/>
              <a:t>®</a:t>
            </a:r>
            <a:r>
              <a:rPr lang="hr-HR" b="1" dirty="0"/>
              <a:t> smese</a:t>
            </a:r>
          </a:p>
          <a:p>
            <a:r>
              <a:rPr lang="hr-HR" b="1" dirty="0"/>
              <a:t>Simprolit</a:t>
            </a:r>
            <a:r>
              <a:rPr lang="hr-HR" b="1" baseline="30000" dirty="0"/>
              <a:t>®</a:t>
            </a:r>
            <a:r>
              <a:rPr lang="hr-HR" b="1" dirty="0"/>
              <a:t> sistem ima rješenje u vidu jednoslojnih Simprolit</a:t>
            </a:r>
            <a:r>
              <a:rPr lang="hr-HR" b="1" baseline="30000" dirty="0"/>
              <a:t>®</a:t>
            </a:r>
            <a:r>
              <a:rPr lang="hr-HR" b="1" dirty="0"/>
              <a:t>SOP ploča za energetsku obnovu u potpunosti izrađenih od Simprolit</a:t>
            </a:r>
            <a:r>
              <a:rPr lang="hr-HR" b="1" baseline="30000" dirty="0"/>
              <a:t>®</a:t>
            </a:r>
            <a:r>
              <a:rPr lang="hr-HR" b="1" dirty="0"/>
              <a:t> materijala.</a:t>
            </a:r>
          </a:p>
          <a:p>
            <a:endParaRPr lang="hr-HR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8508261"/>
              </p:ext>
            </p:extLst>
          </p:nvPr>
        </p:nvGraphicFramePr>
        <p:xfrm>
          <a:off x="1073749" y="3877626"/>
          <a:ext cx="10044501" cy="2299337"/>
        </p:xfrm>
        <a:graphic>
          <a:graphicData uri="http://schemas.openxmlformats.org/drawingml/2006/table">
            <a:tbl>
              <a:tblPr firstRow="1" firstCol="1" bandRow="1">
                <a:tableStyleId>{3B4B98B0-60AC-42C2-AFA5-B58CD77FA1E5}</a:tableStyleId>
              </a:tblPr>
              <a:tblGrid>
                <a:gridCol w="100445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156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800" dirty="0">
                          <a:effectLst/>
                        </a:rPr>
                        <a:t>SIMPROLIT SISTEM ® ZA TERMOIZOLACIJU FASADA</a:t>
                      </a:r>
                      <a:endParaRPr lang="hr-H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50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br>
                        <a:rPr lang="hr-HR" sz="1200" dirty="0">
                          <a:effectLst/>
                        </a:rPr>
                      </a:br>
                      <a:r>
                        <a:rPr lang="hr-HR" sz="1000" dirty="0">
                          <a:effectLst/>
                        </a:rPr>
                        <a:t>PAROPROPUSNOST, DUGOTRAJNOST, DOBRA TERMO I ZVUČNA IZOLACIJA, HIDROFOBNOST, VATRO-OTPORNOST I EKONOMIČNOST ODLIKE SU SIMPROLIT SISTEMA® ZA TERMOIZOLACIJU OBJEKTA. </a:t>
                      </a:r>
                      <a:endParaRPr lang="hr-H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11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br>
                        <a:rPr lang="hr-HR" sz="1000" dirty="0">
                          <a:effectLst/>
                        </a:rPr>
                      </a:br>
                      <a:r>
                        <a:rPr lang="hr-HR" sz="1000" dirty="0">
                          <a:effectLst/>
                        </a:rPr>
                        <a:t>PRIMJENOM SIMPROLIT SISTEMA® ZA TERMOIZOLACIJU ZNATNO SE UBRZAVA GRADNJA OBJEKTA, UZ VIDNO SMANJENJE TROŠKOVA I POSTIZANJE OPTIMALNIH TERMO-TEHNIČKIH I PROTIVPOŽARNIH ZAHTJEVA, ALI I OSIGURAVA  MAKSIMALNU DUGOTRAJNOST U FAZI EKSPLOATACIJE OBJEKTA.</a:t>
                      </a:r>
                      <a:endParaRPr lang="hr-H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11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br>
                        <a:rPr lang="hr-HR" sz="1000" dirty="0">
                          <a:effectLst/>
                        </a:rPr>
                      </a:br>
                      <a:r>
                        <a:rPr lang="hr-HR" sz="1000" dirty="0">
                          <a:effectLst/>
                        </a:rPr>
                        <a:t>POSEBNO TREBA ISTAĆI DA TERMOIZOLOVANI ZIDOVI POSTOJEĆIH ILI NOVOSAGRADJENIH OBJEKATA NESMETANO „DIŠU“, ZBOG IZUZETNO DOBRE PAROPROPUSNOSTI SIMPROLIT SISTEMA® ZA TERMOIZOLACIJU, ŠTO JE OSNOVNI PREDUVJET ZDRAVIH SANITARNO-EKOLOŠKIH UVJETA STAMBENOG PROSTORA. </a:t>
                      </a:r>
                      <a:endParaRPr lang="hr-H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21986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improlit sistem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" y="7228"/>
            <a:ext cx="5760720" cy="666936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simprolit sistem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69"/>
          <a:stretch/>
        </p:blipFill>
        <p:spPr bwMode="auto">
          <a:xfrm>
            <a:off x="5951984" y="0"/>
            <a:ext cx="5986939" cy="669461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889353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i="1" dirty="0"/>
              <a:t>Niskoenergetske nulte </a:t>
            </a:r>
            <a:r>
              <a:rPr lang="hr-HR" i="1" dirty="0" err="1"/>
              <a:t>nZEP</a:t>
            </a:r>
            <a:r>
              <a:rPr lang="hr-HR" i="1" dirty="0"/>
              <a:t> zgrade </a:t>
            </a:r>
            <a:endParaRPr lang="hr-HR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839788" y="1828800"/>
            <a:ext cx="5184204" cy="685800"/>
          </a:xfrm>
        </p:spPr>
        <p:txBody>
          <a:bodyPr>
            <a:normAutofit fontScale="92500" lnSpcReduction="10000"/>
          </a:bodyPr>
          <a:lstStyle/>
          <a:p>
            <a:r>
              <a:rPr lang="hr-HR" i="1" dirty="0"/>
              <a:t>Simprolit sustavi „simprolit blokovi „</a:t>
            </a:r>
            <a:endParaRPr lang="hr-HR" dirty="0"/>
          </a:p>
          <a:p>
            <a:r>
              <a:rPr lang="hr-HR" dirty="0"/>
              <a:t> 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r-HR" dirty="0" err="1"/>
              <a:t>Projektiranje,gradnja</a:t>
            </a:r>
            <a:r>
              <a:rPr lang="hr-HR" dirty="0"/>
              <a:t> eko zgrada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85000" lnSpcReduction="20000"/>
          </a:bodyPr>
          <a:lstStyle/>
          <a:p>
            <a:r>
              <a:rPr lang="hr-HR" b="1" dirty="0"/>
              <a:t>Vlasnici ,investitori ,kupci su protiv promjena od tradicionalne gradnje  opiru se  standardima  izgradnje  novih ili obnove postojećih zgrada  u niskoenergetske ,samoodržive  ,nulte ili ekološke  zgrade  bez obzira što korisnik dobija kvalitetan, dugotrajan i ekološki podoban životni prostor, prostor za srećnu budućnost i zdrav san stanara.</a:t>
            </a:r>
            <a:endParaRPr lang="hr-HR" dirty="0"/>
          </a:p>
          <a:p>
            <a:r>
              <a:rPr lang="hr-HR" b="1" dirty="0"/>
              <a:t>Simprolit sustavi gradnje omogućuje projektiranje i izgradnju novih objekata ,  gradnju  niskoenergetskih ,samoodrživih, nultih ili ekoloških  zgrada primjenom  simprolit sustava i materijalima  istovremeno pružajući visoku razinu udobnosti, dugotrajnost  i održivosti stambenog prostora uz standardnu cijenu gradnje.</a:t>
            </a:r>
            <a:endParaRPr lang="hr-HR" dirty="0"/>
          </a:p>
          <a:p>
            <a:endParaRPr lang="hr-HR" dirty="0"/>
          </a:p>
        </p:txBody>
      </p:sp>
      <p:pic>
        <p:nvPicPr>
          <p:cNvPr id="8" name="Content Placeholder 7" descr="http://simprolit.com/slike/simprolit.jpg"/>
          <p:cNvPicPr>
            <a:picLocks noGrp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9456" y="2514600"/>
            <a:ext cx="4032448" cy="36750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32730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hr-HR" b="1" dirty="0"/>
              <a:t>SVOJSTVA I UPOTREBA SIMPROLIT  BLOKOVA  ZA VANJSKE I PREGRADNE ZIDOVE </a:t>
            </a:r>
            <a:br>
              <a:rPr lang="hr-HR" dirty="0"/>
            </a:b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pPr lvl="0"/>
            <a:r>
              <a:rPr lang="hr-HR" b="1" dirty="0"/>
              <a:t>Među proizvodima od Simprolita svojim jedinstvenim odnosom</a:t>
            </a:r>
            <a:r>
              <a:rPr lang="hr-HR" dirty="0"/>
              <a:t>: </a:t>
            </a:r>
            <a:r>
              <a:rPr lang="hr-HR" b="1" dirty="0"/>
              <a:t>kvalitet – niska toplo provodljivost – dugotrajnost – dobra zvučna izolacija – dobra hidrofobnost – mala težina konstrukcije – ekonomičnost – vidno se izdvajaju Simprolit blokovi za zidanje fasadnih i pregradnih zidova.</a:t>
            </a:r>
            <a:endParaRPr lang="hr-HR" dirty="0"/>
          </a:p>
          <a:p>
            <a:r>
              <a:rPr lang="hr-HR" b="1" dirty="0"/>
              <a:t>Kod poplava zidovi od Simprolit blokova ne upijaju vlagu putem kapilarnog penjanja, kao što to čine zidovi od opeke, siporeksa, pjenobetona, keramzitobetona </a:t>
            </a:r>
          </a:p>
          <a:p>
            <a:r>
              <a:rPr lang="hr-HR" b="1" dirty="0"/>
              <a:t>Simprolit blokovi upijaju vodu na svega 3-4 cm iznad nivoa okolne vode, a posle njenog povlačenja zidovi od Simprolit blokova se brzo osuše</a:t>
            </a:r>
          </a:p>
          <a:p>
            <a:pPr lvl="0"/>
            <a:r>
              <a:rPr lang="hr-HR" b="1" dirty="0"/>
              <a:t>Značajno se umanjuje opterećenje na konstruktivne elemente objekta, a samim tim smanjuju se i njihove dimenzije, potrebna armatura i težina, što direktno utiče na cijenu konstrukcije objekta</a:t>
            </a:r>
          </a:p>
          <a:p>
            <a:endParaRPr lang="hr-HR" dirty="0"/>
          </a:p>
        </p:txBody>
      </p:sp>
      <p:pic>
        <p:nvPicPr>
          <p:cNvPr id="8" name="Content Placeholder 7" descr="Slikovni rezultat za simprolit"/>
          <p:cNvPicPr>
            <a:picLocks noGrp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2260124"/>
            <a:ext cx="3810000" cy="34823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50404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b="1" dirty="0"/>
              <a:t>SVOJSTVA I UPOTREBA SIMPROLIT  BLOKOVA  ZA VANJSKE I PREGRADNE ZIDOVE </a:t>
            </a:r>
            <a:br>
              <a:rPr lang="hr-HR" dirty="0"/>
            </a:b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hr-HR" sz="2500" b="1" dirty="0"/>
              <a:t>u praksi Simprolit blokovi su negorivi</a:t>
            </a:r>
          </a:p>
          <a:p>
            <a:r>
              <a:rPr lang="hr-HR" sz="2500" b="1" dirty="0"/>
              <a:t>povoljno kod nadgradnje postojećih objekata i izgradnji mansardi na objektima sa ravnim krovovima</a:t>
            </a:r>
          </a:p>
          <a:p>
            <a:r>
              <a:rPr lang="hr-HR" sz="2500" b="1" dirty="0"/>
              <a:t>moguće je projektirati i izgraditi tri kata istih gabaratnih etažnih veličina i nosive težine</a:t>
            </a:r>
          </a:p>
          <a:p>
            <a:r>
              <a:rPr lang="hr-HR" sz="2500" b="1" dirty="0"/>
              <a:t>imaju visok stupanj čvrstoće i otpornosti na seizmička djelovanja</a:t>
            </a:r>
          </a:p>
          <a:p>
            <a:pPr lvl="0"/>
            <a:r>
              <a:rPr lang="hr-HR" sz="2500" b="1" dirty="0"/>
              <a:t>Simprolit sistem</a:t>
            </a:r>
            <a:r>
              <a:rPr lang="hr-HR" sz="2500" b="1" baseline="30000" dirty="0"/>
              <a:t>® </a:t>
            </a:r>
            <a:r>
              <a:rPr lang="hr-HR" sz="2500" b="1" dirty="0"/>
              <a:t> od simprolit blokova  predstavlja sustav  jednoslojnog vanjskog zida  koji projektiranjem ,izgradnjom  novo izgrađenih  objekta,nadogradnjom postojećih zgrada  zadovoljava čitav spektar zahtjeva građevinske fizike, kao što su: termoizolacija, paropropusnost, otpornost na požar, otpornost na udar, čvrstoća, otpornost na ekstremne atmosferske uticaje i ima najveći vijek trajanja (dugotrajnost) među sličnim sustavima izgradnje . </a:t>
            </a:r>
          </a:p>
          <a:p>
            <a:r>
              <a:rPr lang="hr-HR" sz="2500" b="1" dirty="0"/>
              <a:t>nosivost zidova sazidanih Simprolit blokovima postiže se zapunjavanjem šupljih otvora blokova </a:t>
            </a:r>
            <a:r>
              <a:rPr lang="hr-HR" b="1" dirty="0"/>
              <a:t>betonom</a:t>
            </a:r>
          </a:p>
        </p:txBody>
      </p:sp>
      <p:pic>
        <p:nvPicPr>
          <p:cNvPr id="5" name="Content Placeholder 4" descr="Slikovni rezultat za simprolit"/>
          <p:cNvPicPr>
            <a:picLocks noGrp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8542" y="1816250"/>
            <a:ext cx="2438400" cy="167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 descr="Slikovni rezultat za simprolit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18" r="13189" b="25055"/>
          <a:stretch/>
        </p:blipFill>
        <p:spPr bwMode="auto">
          <a:xfrm>
            <a:off x="8544272" y="1428342"/>
            <a:ext cx="3220085" cy="204343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Picture 6" descr="Povezana slika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2855" y="3738503"/>
            <a:ext cx="2655570" cy="257619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 descr="Povezana slika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3880" y="3774699"/>
            <a:ext cx="1899920" cy="25038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71469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836613" y="387984"/>
            <a:ext cx="5029200" cy="952783"/>
          </a:xfrm>
        </p:spPr>
        <p:txBody>
          <a:bodyPr>
            <a:normAutofit/>
          </a:bodyPr>
          <a:lstStyle/>
          <a:p>
            <a:r>
              <a:rPr lang="hr-HR" dirty="0"/>
              <a:t>TIPOVI I VRSTA SIMPROLIT BLOKOVA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839788" y="1686836"/>
            <a:ext cx="5029200" cy="4502827"/>
          </a:xfrm>
        </p:spPr>
        <p:txBody>
          <a:bodyPr/>
          <a:lstStyle/>
          <a:p>
            <a:r>
              <a:rPr lang="hr-HR" b="1" dirty="0"/>
              <a:t>Simprolit blokove uopće možemo podjeliti na blokove za zidanje vanjskih zidova i na blokove za zidanje pregradnih zidova i oblaganje fasada</a:t>
            </a:r>
          </a:p>
          <a:p>
            <a:r>
              <a:rPr lang="hr-HR" b="1" dirty="0"/>
              <a:t>Blokovi za zidanje vanjskih, fasadnih zidova proizvode se u debljinama 20cm, 25cm i 30cm</a:t>
            </a:r>
          </a:p>
          <a:p>
            <a:r>
              <a:rPr lang="hr-HR" b="1" dirty="0"/>
              <a:t>Blokovi za zidanje pregradnih zidova i oblaganje fasada proizvode se u osnovnoj debljini od 12 cm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>
          <a:xfrm>
            <a:off x="6326188" y="188640"/>
            <a:ext cx="5029200" cy="2325960"/>
          </a:xfrm>
        </p:spPr>
        <p:txBody>
          <a:bodyPr>
            <a:normAutofit/>
          </a:bodyPr>
          <a:lstStyle/>
          <a:p>
            <a:r>
              <a:rPr lang="hr-HR" dirty="0"/>
              <a:t>DETALJI GRAĐENJA SIMPROLIT BLOKOVIMA </a:t>
            </a:r>
          </a:p>
          <a:p>
            <a:r>
              <a:rPr lang="hr-HR" dirty="0"/>
              <a:t> </a:t>
            </a:r>
          </a:p>
          <a:p>
            <a:endParaRPr lang="hr-HR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>
          <a:xfrm>
            <a:off x="6326188" y="1510350"/>
            <a:ext cx="5029200" cy="4679313"/>
          </a:xfrm>
        </p:spPr>
        <p:txBody>
          <a:bodyPr/>
          <a:lstStyle/>
          <a:p>
            <a:r>
              <a:rPr lang="hr-H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Spoj zidova od Simprolit blokova sa susjednim zidovima </a:t>
            </a:r>
          </a:p>
          <a:p>
            <a:r>
              <a:rPr lang="hr-H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Pričvršćivanje elemenata na zidove od Simprolit blokova</a:t>
            </a:r>
          </a:p>
          <a:p>
            <a:r>
              <a:rPr lang="hr-H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Provođenje instalacija kod zidova od Simprolit blokova</a:t>
            </a:r>
            <a:endParaRPr lang="hr-H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r-H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 descr="Slikovni rezultat za simprolit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6212" y="3862043"/>
            <a:ext cx="1939925" cy="1859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 descr="Povezana slika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6137" y="3850006"/>
            <a:ext cx="2186305" cy="18522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 descr="Povezana slika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1748" y="3859019"/>
            <a:ext cx="2282190" cy="18522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35922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kovni rezultat za SIMPROLIT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6912" y="3910740"/>
            <a:ext cx="5184576" cy="263691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b="1" dirty="0"/>
              <a:t>TERMOFIZIČKI POKAZATELJI SIMPROLIT POLISTIROLBETONA ZA IZRADU ZIDOVA</a:t>
            </a:r>
            <a:endParaRPr lang="hr-HR" dirty="0"/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473529537"/>
              </p:ext>
            </p:extLst>
          </p:nvPr>
        </p:nvGraphicFramePr>
        <p:xfrm>
          <a:off x="838200" y="2060848"/>
          <a:ext cx="5029200" cy="3672409"/>
        </p:xfrm>
        <a:graphic>
          <a:graphicData uri="http://schemas.openxmlformats.org/drawingml/2006/table">
            <a:tbl>
              <a:tblPr firstRow="1" firstCol="1" bandRow="1">
                <a:tableStyleId>{3B4B98B0-60AC-42C2-AFA5-B58CD77FA1E5}</a:tableStyleId>
              </a:tblPr>
              <a:tblGrid>
                <a:gridCol w="1422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3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03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5877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</a:rPr>
                        <a:t>Proizvodi -elementi  Simprolit sistema </a:t>
                      </a:r>
                      <a:endParaRPr lang="hr-H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7" marR="57537" marT="0" marB="0" anchor="ctr"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</a:rPr>
                        <a:t>SIMPROLIT POLISTIROL BETON  D 180kg/m3</a:t>
                      </a:r>
                      <a:endParaRPr lang="hr-H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7" marR="57537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8484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 dirty="0">
                          <a:effectLst/>
                        </a:rPr>
                        <a:t>Proizvodi -elementi  </a:t>
                      </a:r>
                      <a:r>
                        <a:rPr lang="hr-HR" sz="900" dirty="0" err="1">
                          <a:effectLst/>
                        </a:rPr>
                        <a:t>Simprolit</a:t>
                      </a:r>
                      <a:r>
                        <a:rPr lang="hr-HR" sz="900" dirty="0">
                          <a:effectLst/>
                        </a:rPr>
                        <a:t> sistema </a:t>
                      </a:r>
                      <a:endParaRPr lang="hr-H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7" marR="5753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</a:rPr>
                        <a:t>Simprolit šuplji blokovi tipovi : SBDN ,SBN,SBDS,SBS,SPB,SPBN,SPBS</a:t>
                      </a:r>
                      <a:endParaRPr lang="hr-H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7" marR="5753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</a:rPr>
                        <a:t>SOP 5,SOP 6,SOP8,SOP 10,  SOP12 ,SOP13,SOP15,SOP18,SOP20,SOP22,SOP25</a:t>
                      </a:r>
                      <a:endParaRPr lang="hr-H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7" marR="57537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59854"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</a:rPr>
                        <a:t>Simprolit  puni jednoslojni blokovi tipova : SBDNP,SBDSP,SBDSPV,SPBNP,SPBS</a:t>
                      </a:r>
                      <a:endParaRPr lang="hr-H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7" marR="5753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</a:rPr>
                        <a:t>SBDNP20,SBDNP25,SBDNP30,                               SBDSP20 ,SBDSP25 ,SBDSP30 ,                                  SBDSPV25,SBDSPV30,                                      SPBNP10,SPBNP12,SPBSP15</a:t>
                      </a:r>
                      <a:endParaRPr lang="hr-H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7" marR="57537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2939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 dirty="0">
                          <a:effectLst/>
                        </a:rPr>
                        <a:t>Volumna  težina u </a:t>
                      </a:r>
                      <a:r>
                        <a:rPr lang="hr-HR" sz="900" dirty="0" err="1">
                          <a:effectLst/>
                        </a:rPr>
                        <a:t>suvom</a:t>
                      </a:r>
                      <a:r>
                        <a:rPr lang="hr-HR" sz="900" dirty="0">
                          <a:effectLst/>
                        </a:rPr>
                        <a:t> stanju </a:t>
                      </a:r>
                      <a:endParaRPr lang="hr-H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7" marR="57537" marT="0" marB="0"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</a:rPr>
                        <a:t>180 kg/m3</a:t>
                      </a:r>
                      <a:endParaRPr lang="hr-H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7" marR="57537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2939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</a:rPr>
                        <a:t>Čvrstoća na tlak (pritisak)</a:t>
                      </a:r>
                      <a:endParaRPr lang="hr-H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7" marR="57537" marT="0" marB="0"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</a:rPr>
                        <a:t>0,14 N/mm2</a:t>
                      </a:r>
                      <a:endParaRPr lang="hr-H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7" marR="57537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2939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</a:rPr>
                        <a:t>Čvrstoća pri vlaku (zatezanje)</a:t>
                      </a:r>
                      <a:endParaRPr lang="hr-H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7" marR="57537" marT="0" marB="0"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</a:rPr>
                        <a:t> </a:t>
                      </a:r>
                      <a:endParaRPr lang="hr-H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7" marR="57537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2939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</a:rPr>
                        <a:t>Čvrstoća na  površinsko smicanje </a:t>
                      </a:r>
                      <a:endParaRPr lang="hr-H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7" marR="57537" marT="0" marB="0"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</a:rPr>
                        <a:t> </a:t>
                      </a:r>
                      <a:endParaRPr lang="hr-H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7" marR="57537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2939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</a:rPr>
                        <a:t>Toplotna provodljivost </a:t>
                      </a:r>
                      <a:endParaRPr lang="hr-H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7" marR="57537" marT="0" marB="0"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</a:rPr>
                        <a:t>0,0483 W/mK.</a:t>
                      </a:r>
                      <a:endParaRPr lang="hr-H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7" marR="57537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2939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</a:rPr>
                        <a:t>Parapropusnost </a:t>
                      </a:r>
                      <a:endParaRPr lang="hr-H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7" marR="5753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</a:rPr>
                        <a:t>Sd</a:t>
                      </a:r>
                      <a:endParaRPr lang="hr-H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7" marR="575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</a:rPr>
                        <a:t>0,3052</a:t>
                      </a:r>
                      <a:endParaRPr lang="hr-H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7" marR="57537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0560"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</a:rPr>
                        <a:t>µ</a:t>
                      </a:r>
                      <a:endParaRPr lang="hr-H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7" marR="575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 dirty="0">
                          <a:effectLst/>
                        </a:rPr>
                        <a:t>1,0252</a:t>
                      </a:r>
                      <a:endParaRPr lang="hr-H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7" marR="57537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6" name="Content Placeholder 5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200157157"/>
              </p:ext>
            </p:extLst>
          </p:nvPr>
        </p:nvGraphicFramePr>
        <p:xfrm>
          <a:off x="6324600" y="1628804"/>
          <a:ext cx="5029200" cy="2873190"/>
        </p:xfrm>
        <a:graphic>
          <a:graphicData uri="http://schemas.openxmlformats.org/drawingml/2006/table">
            <a:tbl>
              <a:tblPr firstRow="1" firstCol="1" bandRow="1">
                <a:tableStyleId>{3B4B98B0-60AC-42C2-AFA5-B58CD77FA1E5}</a:tableStyleId>
              </a:tblPr>
              <a:tblGrid>
                <a:gridCol w="1422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3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03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4276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</a:rPr>
                        <a:t>Proizvodi -elementi  Simprolit sistema </a:t>
                      </a:r>
                      <a:endParaRPr lang="hr-H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7" marR="57537" marT="0" marB="0" anchor="ctr"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</a:rPr>
                        <a:t>SIMPROLIT POLISTIROL BETON  D 160kg/m3</a:t>
                      </a:r>
                      <a:endParaRPr lang="hr-H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7" marR="57537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4189"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</a:rPr>
                        <a:t>Proizvodi -elementi  Simprolit sistema </a:t>
                      </a:r>
                      <a:endParaRPr lang="hr-H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7" marR="5753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</a:rPr>
                        <a:t>Jednoslojne termoizolacione Simprolit  SOP ploče </a:t>
                      </a:r>
                      <a:endParaRPr lang="hr-H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7" marR="5753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</a:rPr>
                        <a:t>SOP 5,SOP 6,SOP8,SOP 10,  SOP12 ,SOP13,SOP15,SOP18,SOP20,SOP22,SOP25</a:t>
                      </a:r>
                      <a:endParaRPr lang="hr-H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7" marR="57537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1883"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 dirty="0">
                          <a:effectLst/>
                        </a:rPr>
                        <a:t>Simprolit dvoslojni puni SDB blokovi,spoljašni crveni sloj</a:t>
                      </a:r>
                      <a:endParaRPr lang="hr-H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7" marR="5753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</a:rPr>
                        <a:t>SDB20,SD25,SD30,SDB40,SDB45,SDB50</a:t>
                      </a:r>
                      <a:endParaRPr lang="hr-H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7" marR="57537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8743"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</a:rPr>
                        <a:t>Simprolit dvoslojni montažni  SDBM blokovi,spoljašni crveni sloj</a:t>
                      </a:r>
                      <a:endParaRPr lang="hr-H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7" marR="5753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</a:rPr>
                        <a:t>SDBM20,SDBM25,</a:t>
                      </a:r>
                      <a:endParaRPr lang="hr-H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7" marR="57537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2367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</a:rPr>
                        <a:t>Volumna  težina u suvom stanju </a:t>
                      </a:r>
                      <a:endParaRPr lang="hr-H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7" marR="57537" marT="0" marB="0"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</a:rPr>
                        <a:t>160 kg/m3</a:t>
                      </a:r>
                      <a:endParaRPr lang="hr-H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7" marR="57537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2367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</a:rPr>
                        <a:t>Čvrstoća na tlak (pritisak)</a:t>
                      </a:r>
                      <a:endParaRPr lang="hr-H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7" marR="57537" marT="0" marB="0"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</a:rPr>
                        <a:t>0,21 N/mm2</a:t>
                      </a:r>
                      <a:endParaRPr lang="hr-H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7" marR="57537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12367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</a:rPr>
                        <a:t>Čvrstoća pri vlaku (zatezanje)</a:t>
                      </a:r>
                      <a:endParaRPr lang="hr-H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7" marR="57537" marT="0" marB="0"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</a:rPr>
                        <a:t>0,30 N/mm2</a:t>
                      </a:r>
                      <a:endParaRPr lang="hr-H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7" marR="57537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12367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</a:rPr>
                        <a:t>Čvrstoća na  površinsko smicanje </a:t>
                      </a:r>
                      <a:endParaRPr lang="hr-H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7" marR="57537" marT="0" marB="0"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</a:rPr>
                        <a:t>0,09 N/mm2</a:t>
                      </a:r>
                      <a:endParaRPr lang="hr-H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7" marR="57537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12367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</a:rPr>
                        <a:t>Toplotna provodljivost </a:t>
                      </a:r>
                      <a:endParaRPr lang="hr-H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7" marR="57537" marT="0" marB="0"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</a:rPr>
                        <a:t>0,0422 w/mK.</a:t>
                      </a:r>
                      <a:endParaRPr lang="hr-H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7" marR="57537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12367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</a:rPr>
                        <a:t>Parapropusnost </a:t>
                      </a:r>
                      <a:endParaRPr lang="hr-H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7" marR="5753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</a:rPr>
                        <a:t>Sd</a:t>
                      </a:r>
                      <a:endParaRPr lang="hr-H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7" marR="575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</a:rPr>
                        <a:t>0,3329</a:t>
                      </a:r>
                      <a:endParaRPr lang="hr-H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7" marR="57537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16587"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</a:rPr>
                        <a:t>µ</a:t>
                      </a:r>
                      <a:endParaRPr lang="hr-H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7" marR="575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</a:rPr>
                        <a:t>3,3361</a:t>
                      </a:r>
                      <a:endParaRPr lang="hr-H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7" marR="57537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12367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hr-HR" sz="9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537" marR="57537" marT="0" marB="0"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hr-HR" sz="9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537" marR="57537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07606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i="1" dirty="0"/>
              <a:t>Energetska obnova višestambenih zgrada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628800"/>
            <a:ext cx="5029200" cy="4548163"/>
          </a:xfrm>
        </p:spPr>
        <p:txBody>
          <a:bodyPr>
            <a:normAutofit fontScale="25000" lnSpcReduction="20000"/>
          </a:bodyPr>
          <a:lstStyle/>
          <a:p>
            <a:r>
              <a:rPr lang="hr-HR" sz="5600" b="1" dirty="0"/>
              <a:t>Energetska obnova višestambenih zgrada  s Simprolit® sustavom i ugradnjom simprolit materijalima od  blokova,ploča  i monolit betona omogućuje  obnovu postojećih zgrada  u  niskoenergetske ,samoodržive  ,nulte  i ekološke  višestambene zgrade  u skladu s : Zakonom  o građevnim proizvodima  NN76/13,30/14 ,Zakonom o gradnji NN 125/19 ,Tehničkim  propisima o racionalnoj uporabi energije i toplinskoj zaštiti u zgradama  NN 10/2020, Pravilniku o otpornosti na požar i drugim zahtjevima koje građevine moraju zadovoljiti u slučaju požara (NN br. 29/13 i 87/15)</a:t>
            </a:r>
            <a:endParaRPr lang="hr-HR" sz="5600" dirty="0"/>
          </a:p>
          <a:p>
            <a:r>
              <a:rPr lang="hr-HR" sz="5600" b="1" dirty="0"/>
              <a:t>SIMPROLIT®  materijali  ističu se među ostalim građevinskim materijalima svojim jedinstvenim  karakteristikama kao što su: kvaliteta, odlična termoizolacijska i zvukoizolacijska svojstva, dugotrajni materijali , otpornost na vlagu, otpornost na smrzavanje, vrlo lagani građevinski elementi, vatrootpornost, mogućnost </a:t>
            </a:r>
            <a:r>
              <a:rPr lang="hr-HR" sz="5600" b="1" dirty="0">
                <a:solidFill>
                  <a:srgbClr val="00B050"/>
                </a:solidFill>
              </a:rPr>
              <a:t>„disanja“ </a:t>
            </a:r>
            <a:r>
              <a:rPr lang="hr-HR" sz="5600" b="1" dirty="0"/>
              <a:t>zidova što značajno pridonosi zdravom životu i ugodnoj mikroklimi unutar Vaše nulte niskoenergetske kuće ili stana.</a:t>
            </a:r>
            <a:endParaRPr lang="hr-HR" sz="5600" dirty="0"/>
          </a:p>
          <a:p>
            <a:r>
              <a:rPr lang="hr-HR" sz="5600" b="1" dirty="0"/>
              <a:t>SIMPROLIT® sustav gradnje  bazirani su na novom materijalu SIMPROLIT®, patentiranom „super-   laganom“ polistirol-betonu, revolucionarnom građevinskom materijalu 21. stoljeća</a:t>
            </a:r>
            <a:endParaRPr lang="hr-HR" sz="5600" dirty="0"/>
          </a:p>
          <a:p>
            <a:endParaRPr lang="hr-HR" dirty="0"/>
          </a:p>
        </p:txBody>
      </p:sp>
      <p:pic>
        <p:nvPicPr>
          <p:cNvPr id="5" name="Content Placeholder 4" descr="http://direkt-inzenjering.hr/img/3.jpg"/>
          <p:cNvPicPr>
            <a:picLocks noGrp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3531" y="1825625"/>
            <a:ext cx="4351338" cy="435133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38748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839788" y="188640"/>
            <a:ext cx="5029200" cy="2325960"/>
          </a:xfrm>
        </p:spPr>
        <p:txBody>
          <a:bodyPr>
            <a:normAutofit/>
          </a:bodyPr>
          <a:lstStyle/>
          <a:p>
            <a:r>
              <a:rPr lang="hr-HR" dirty="0"/>
              <a:t>PRIMJENA SIMPROLIT PLOČE ZA IZOLACIJA  FASADA, STROPA,TERASA </a:t>
            </a:r>
          </a:p>
          <a:p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839788" y="1686836"/>
            <a:ext cx="5029200" cy="4502827"/>
          </a:xfrm>
        </p:spPr>
        <p:txBody>
          <a:bodyPr>
            <a:normAutofit fontScale="92500" lnSpcReduction="20000"/>
          </a:bodyPr>
          <a:lstStyle/>
          <a:p>
            <a:r>
              <a:rPr lang="hr-HR" b="1" dirty="0"/>
              <a:t>Primjena Simprolit ploča u Simprolit sistemu</a:t>
            </a:r>
            <a:r>
              <a:rPr lang="hr-HR" b="1" baseline="30000" dirty="0"/>
              <a:t>®</a:t>
            </a:r>
            <a:r>
              <a:rPr lang="hr-HR" b="1" dirty="0"/>
              <a:t> za energetsku obnovu fasada omogućava značajno smanjenje radnih operacija i značajnu smanjuje investicije  pri termičkom izoliranju fasada koje se rekonstruiraju ili izoliraju pročelja  novoizgrađenih objekata</a:t>
            </a:r>
            <a:endParaRPr lang="hr-HR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3"/>
          </p:nvPr>
        </p:nvSpPr>
        <p:spPr>
          <a:xfrm>
            <a:off x="6326188" y="0"/>
            <a:ext cx="5029200" cy="2514600"/>
          </a:xfrm>
        </p:spPr>
        <p:txBody>
          <a:bodyPr/>
          <a:lstStyle/>
          <a:p>
            <a:r>
              <a:rPr lang="hr-HR" dirty="0"/>
              <a:t>ELEMENTI SIMPROLIT SISTEMA 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4"/>
          </p:nvPr>
        </p:nvSpPr>
        <p:spPr>
          <a:xfrm>
            <a:off x="6326188" y="1686836"/>
            <a:ext cx="5029200" cy="4502827"/>
          </a:xfrm>
        </p:spPr>
        <p:txBody>
          <a:bodyPr>
            <a:normAutofit fontScale="92500" lnSpcReduction="20000"/>
          </a:bodyPr>
          <a:lstStyle/>
          <a:p>
            <a:r>
              <a:rPr lang="hr-HR" b="1" dirty="0"/>
              <a:t>Simprolit sistem</a:t>
            </a:r>
            <a:r>
              <a:rPr lang="hr-HR" b="1" baseline="30000" dirty="0"/>
              <a:t>®</a:t>
            </a:r>
            <a:r>
              <a:rPr lang="hr-HR" b="1" dirty="0"/>
              <a:t> predstavlja sistem energetske obnove postojećih i novoizgrađenih objekata, koji zadovoljava čitav spektar zahtjeva građevinske fizike, kao što su: termoizolacija, paropropusnost, otpornost na požar, otpornost na udar, čvrstoća, otpornost na ekstremne atmosferske uticaje i ima najveći vijek trajanja (dugotrajnost) među sličnim izolacijama</a:t>
            </a:r>
          </a:p>
          <a:p>
            <a:r>
              <a:rPr lang="hr-HR" b="1" dirty="0"/>
              <a:t>Osim navedenih elemenata, po projektu i specijalnoj narudžbini, od Simprolit polistirolbetona moguće je izraditi i druge fasadne elemente, kao što su : karnizi, venci, lukovi i ostali razni dekorativni fasadni elementi</a:t>
            </a:r>
            <a:br>
              <a:rPr lang="hr-HR" b="1" dirty="0"/>
            </a:br>
            <a:endParaRPr lang="hr-HR" dirty="0"/>
          </a:p>
        </p:txBody>
      </p:sp>
      <p:pic>
        <p:nvPicPr>
          <p:cNvPr id="7" name="Picture 6" descr="Slikovni rezultat za SIMPROLIT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5520" y="4352131"/>
            <a:ext cx="2448272" cy="169508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22036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br>
              <a:rPr lang="hr-HR" dirty="0"/>
            </a:b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b="1" dirty="0"/>
              <a:t>Simprolit protivpožarne razdjelnice (SPPR) su požarno otporne trake od Simprolit monolita ili Simprolit jednoslojne ploče obložene sa svih strana cementnom žbukom ili ljepilom debljine 5 mm</a:t>
            </a:r>
          </a:p>
          <a:p>
            <a:r>
              <a:rPr lang="hr-HR" b="1" dirty="0"/>
              <a:t>Оsnovni kvaliteti i prednosti Simprolit sistema® u odnosu na druge sisteme termičke izolacije fasada (osim skupe ventilirane fasade) je njena paropropusnost (kod Simprolit sistema® eliminira se pojava kondezata), kao i otpornost na požar, otpornost na vlagu, čvrstoća, dugotrajnost i ekonomičnost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4294967295"/>
          </p:nvPr>
        </p:nvSpPr>
        <p:spPr>
          <a:xfrm>
            <a:off x="1055440" y="548680"/>
            <a:ext cx="7776864" cy="8991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r-HR" dirty="0"/>
              <a:t>SIMPROLIT PLOČE  PRIMJENA PREMA SVOJSTVIMA  </a:t>
            </a:r>
            <a:br>
              <a:rPr lang="hr-HR" dirty="0"/>
            </a:b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817597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b="1" i="1" dirty="0"/>
              <a:t>UPUSTVO PRIČVRŠĆIVANJE SIMPROLIT PLOČA </a:t>
            </a:r>
            <a:br>
              <a:rPr lang="hr-HR" dirty="0"/>
            </a:b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hr-HR" dirty="0"/>
              <a:t>Pričvršćivanje Simprolit ploča izvodi se na tri načina: </a:t>
            </a:r>
          </a:p>
          <a:p>
            <a:r>
              <a:rPr lang="hr-HR" dirty="0"/>
              <a:t>-  samo pomoću ljepila </a:t>
            </a:r>
          </a:p>
          <a:p>
            <a:r>
              <a:rPr lang="hr-HR" dirty="0"/>
              <a:t>-  ljepljenjem plus pričvršćivanje tiplovima i</a:t>
            </a:r>
          </a:p>
          <a:p>
            <a:r>
              <a:rPr lang="hr-HR" dirty="0"/>
              <a:t>-  pričvršćivanje tiplovima ili šrafovima za tvrdu osnovu ili podkonstrukciju, bez ljepila</a:t>
            </a:r>
          </a:p>
          <a:p>
            <a:r>
              <a:rPr lang="hr-HR" dirty="0"/>
              <a:t>Pričvršćivanje Simprolit ploča za površinu zida tiplovima vrši se na pet mjesta: jedan tipl postavlja se u sredinu ploče, a ostala četiri po kutovima, pri čemu se tipl u sredini montira odmah posle montaže odgovarajuće ploče sa ljepilom, a ostali – tokom montaže susjednih ploča, s obzirom da su tiplovi na kutovima zajednički za susjedne ploče</a:t>
            </a:r>
          </a:p>
        </p:txBody>
      </p:sp>
      <p:pic>
        <p:nvPicPr>
          <p:cNvPr id="5" name="Content Placeholder 4" descr="http://www.simprolit.info/image/kriza/PC120002cs1.jpg"/>
          <p:cNvPicPr>
            <a:picLocks noGrp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2115344"/>
            <a:ext cx="5029200" cy="37719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25526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br>
              <a:rPr lang="hr-HR" dirty="0"/>
            </a:br>
            <a:endParaRPr lang="hr-HR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839788" y="365126"/>
            <a:ext cx="5029200" cy="975642"/>
          </a:xfrm>
        </p:spPr>
        <p:txBody>
          <a:bodyPr>
            <a:normAutofit/>
          </a:bodyPr>
          <a:lstStyle/>
          <a:p>
            <a:r>
              <a:rPr lang="hr-HR" i="1" dirty="0"/>
              <a:t>FOTODOKUMENTACIJA -  SIMPROLIT IZOLACIJE FASADE KUĆE</a:t>
            </a:r>
            <a:endParaRPr lang="hr-HR" dirty="0"/>
          </a:p>
        </p:txBody>
      </p:sp>
      <p:pic>
        <p:nvPicPr>
          <p:cNvPr id="5" name="Content Placeholder 4" descr="http://www.buildmagazin.com/IMAGES/IZDANJA/bm071224.jpg"/>
          <p:cNvPicPr>
            <a:picLocks noGrp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8200" y="1510350"/>
            <a:ext cx="4249688" cy="443893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6326188" y="365126"/>
            <a:ext cx="5029200" cy="1145224"/>
          </a:xfrm>
        </p:spPr>
        <p:txBody>
          <a:bodyPr/>
          <a:lstStyle/>
          <a:p>
            <a:r>
              <a:rPr lang="hr-HR" i="1" dirty="0"/>
              <a:t>SVOJSTVA SIMPROLIT PLOČA </a:t>
            </a:r>
            <a:endParaRPr lang="hr-HR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6326188" y="1340768"/>
            <a:ext cx="5029200" cy="4848895"/>
          </a:xfrm>
        </p:spPr>
        <p:txBody>
          <a:bodyPr>
            <a:normAutofit lnSpcReduction="10000"/>
          </a:bodyPr>
          <a:lstStyle/>
          <a:p>
            <a:r>
              <a:rPr lang="hr-HR" b="1" dirty="0"/>
              <a:t>dugotrajnost</a:t>
            </a:r>
          </a:p>
          <a:p>
            <a:r>
              <a:rPr lang="hr-HR" b="1" dirty="0"/>
              <a:t>jednostavnost i brzina montaže</a:t>
            </a:r>
            <a:r>
              <a:rPr lang="hr-HR" dirty="0"/>
              <a:t> </a:t>
            </a:r>
          </a:p>
          <a:p>
            <a:r>
              <a:rPr lang="hr-HR" b="1" dirty="0"/>
              <a:t>sigurnost pri radu</a:t>
            </a:r>
            <a:r>
              <a:rPr lang="hr-HR" dirty="0"/>
              <a:t> </a:t>
            </a:r>
          </a:p>
          <a:p>
            <a:r>
              <a:rPr lang="hr-HR" b="1" dirty="0"/>
              <a:t>paropropusnost </a:t>
            </a:r>
          </a:p>
          <a:p>
            <a:r>
              <a:rPr lang="hr-HR" b="1" dirty="0"/>
              <a:t>postojanost pri eksploataciji</a:t>
            </a:r>
          </a:p>
          <a:p>
            <a:r>
              <a:rPr lang="hr-HR" b="1" dirty="0"/>
              <a:t>ne</a:t>
            </a:r>
            <a:r>
              <a:rPr lang="hr-HR" dirty="0"/>
              <a:t> </a:t>
            </a:r>
            <a:r>
              <a:rPr lang="hr-HR" b="1" dirty="0"/>
              <a:t>upijaju vlagu, otporni su na biološku i kemijsku agresiju iz zraka</a:t>
            </a:r>
          </a:p>
          <a:p>
            <a:r>
              <a:rPr lang="hr-HR" b="1" dirty="0"/>
              <a:t>čvrstoća i otpornost na udar</a:t>
            </a:r>
            <a:r>
              <a:rPr lang="hr-HR" dirty="0"/>
              <a:t> </a:t>
            </a:r>
          </a:p>
          <a:p>
            <a:r>
              <a:rPr lang="hr-HR" b="1" dirty="0"/>
              <a:t>visoka otpornošću na tlak</a:t>
            </a:r>
            <a:r>
              <a:rPr lang="hr-HR" dirty="0"/>
              <a:t> </a:t>
            </a:r>
          </a:p>
          <a:p>
            <a:r>
              <a:rPr lang="hr-HR" b="1" dirty="0"/>
              <a:t>vatrootpornost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581544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365126"/>
            <a:ext cx="5112196" cy="1145224"/>
          </a:xfrm>
        </p:spPr>
        <p:txBody>
          <a:bodyPr/>
          <a:lstStyle/>
          <a:p>
            <a:r>
              <a:rPr lang="hr-HR" i="1" dirty="0"/>
              <a:t>TABELARNA USPOREDBA MATERIJALA S SIMPROLITOM </a:t>
            </a:r>
            <a:endParaRPr lang="hr-HR" dirty="0"/>
          </a:p>
          <a:p>
            <a:endParaRPr lang="hr-HR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26188" y="365126"/>
            <a:ext cx="5403404" cy="1145224"/>
          </a:xfrm>
        </p:spPr>
        <p:txBody>
          <a:bodyPr>
            <a:normAutofit/>
          </a:bodyPr>
          <a:lstStyle/>
          <a:p>
            <a:r>
              <a:rPr lang="hr-HR" i="1" dirty="0"/>
              <a:t>USPOREDBA SVOJSTAVA  GRAĐEVINSKIH IZOLACIJSKIH MATERIJALA </a:t>
            </a:r>
            <a:endParaRPr lang="hr-HR" dirty="0"/>
          </a:p>
          <a:p>
            <a:endParaRPr lang="hr-HR" dirty="0"/>
          </a:p>
        </p:txBody>
      </p:sp>
      <p:pic>
        <p:nvPicPr>
          <p:cNvPr id="7" name="Content Placeholder 6" descr="http://www.simprolit.info/image/parapropusni/image3.jpg"/>
          <p:cNvPicPr>
            <a:picLocks noGrp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787" y="1524678"/>
            <a:ext cx="5616253" cy="485665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6" name="Content Placeholder 5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1599377953"/>
              </p:ext>
            </p:extLst>
          </p:nvPr>
        </p:nvGraphicFramePr>
        <p:xfrm>
          <a:off x="6456040" y="1700806"/>
          <a:ext cx="5273552" cy="4680521"/>
        </p:xfrm>
        <a:graphic>
          <a:graphicData uri="http://schemas.openxmlformats.org/drawingml/2006/table">
            <a:tbl>
              <a:tblPr firstRow="1" firstCol="1" bandRow="1">
                <a:tableStyleId>{3B4B98B0-60AC-42C2-AFA5-B58CD77FA1E5}</a:tableStyleId>
              </a:tblPr>
              <a:tblGrid>
                <a:gridCol w="9470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71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44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955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31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6756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00969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700" dirty="0">
                          <a:effectLst/>
                        </a:rPr>
                        <a:t>Toplinsko -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700" dirty="0">
                          <a:effectLst/>
                        </a:rPr>
                        <a:t>građevinski materijal</a:t>
                      </a:r>
                      <a:endParaRPr lang="hr-HR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578" marR="4357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700">
                          <a:effectLst/>
                        </a:rPr>
                        <a:t>    Gustoća 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700">
                          <a:effectLst/>
                        </a:rPr>
                        <a:t> ρ  (   kg/m3)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70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700">
                          <a:effectLst/>
                        </a:rPr>
                        <a:t>vatrootpornost </a:t>
                      </a:r>
                      <a:endParaRPr lang="hr-H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578" marR="4357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700">
                          <a:effectLst/>
                        </a:rPr>
                        <a:t>Toplinska provodljivost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700">
                          <a:effectLst/>
                        </a:rPr>
                        <a:t>λ ( W/m2K)</a:t>
                      </a:r>
                      <a:endParaRPr lang="hr-H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578" marR="4357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700">
                          <a:effectLst/>
                        </a:rPr>
                        <a:t>Potrebna  debljina cm za (U=0,35W/m2K)</a:t>
                      </a:r>
                      <a:endParaRPr lang="hr-H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578" marR="4357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700">
                          <a:effectLst/>
                        </a:rPr>
                        <a:t>Faktor otpora difuzije vodene pare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700">
                          <a:effectLst/>
                        </a:rPr>
                        <a:t>µ</a:t>
                      </a:r>
                      <a:endParaRPr lang="hr-H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578" marR="4357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700">
                          <a:effectLst/>
                        </a:rPr>
                        <a:t>Dugotrajnost materijala prosjek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700">
                          <a:effectLst/>
                        </a:rPr>
                        <a:t> (% )god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700">
                          <a:effectLst/>
                        </a:rPr>
                        <a:t>Relativna cijena trošak(%)</a:t>
                      </a:r>
                      <a:endParaRPr lang="hr-H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578" marR="43578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369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700" dirty="0">
                          <a:effectLst/>
                        </a:rPr>
                        <a:t>SIMPROLIT  </a:t>
                      </a:r>
                      <a:r>
                        <a:rPr lang="hr-HR" sz="700" dirty="0" err="1">
                          <a:effectLst/>
                        </a:rPr>
                        <a:t>polistirol</a:t>
                      </a:r>
                      <a:r>
                        <a:rPr lang="hr-HR" sz="700" dirty="0">
                          <a:effectLst/>
                        </a:rPr>
                        <a:t> beton  </a:t>
                      </a:r>
                      <a:r>
                        <a:rPr lang="hr-HR" sz="700" dirty="0" err="1">
                          <a:effectLst/>
                        </a:rPr>
                        <a:t>ploča,blokovi</a:t>
                      </a:r>
                      <a:r>
                        <a:rPr lang="hr-HR" sz="700" dirty="0">
                          <a:effectLst/>
                        </a:rPr>
                        <a:t> ,SOP 3-20cm SDBM20-25cm, SDB 20-50cm,</a:t>
                      </a:r>
                      <a:endParaRPr lang="hr-HR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578" marR="4357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7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700" dirty="0">
                          <a:effectLst/>
                        </a:rPr>
                        <a:t>160 kg/m3(beton)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700" dirty="0">
                          <a:effectLst/>
                        </a:rPr>
                        <a:t>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700" dirty="0">
                          <a:effectLst/>
                        </a:rPr>
                        <a:t>DA,  1180   ͦC/2h</a:t>
                      </a:r>
                      <a:endParaRPr lang="hr-HR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578" marR="4357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700">
                          <a:effectLst/>
                        </a:rPr>
                        <a:t>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70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700">
                          <a:effectLst/>
                        </a:rPr>
                        <a:t>     0,042  </a:t>
                      </a:r>
                      <a:endParaRPr lang="hr-H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578" marR="4357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700">
                          <a:effectLst/>
                        </a:rPr>
                        <a:t>  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70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700">
                          <a:effectLst/>
                        </a:rPr>
                        <a:t>   10-12 cm</a:t>
                      </a:r>
                      <a:endParaRPr lang="hr-H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578" marR="4357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700" dirty="0">
                          <a:effectLst/>
                        </a:rPr>
                        <a:t>   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7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700" dirty="0">
                          <a:effectLst/>
                        </a:rPr>
                        <a:t>     3,361</a:t>
                      </a:r>
                      <a:endParaRPr lang="hr-HR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578" marR="4357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700">
                          <a:effectLst/>
                        </a:rPr>
                        <a:t>     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70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700">
                          <a:effectLst/>
                        </a:rPr>
                        <a:t>     100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70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700">
                          <a:effectLst/>
                        </a:rPr>
                        <a:t>      2</a:t>
                      </a:r>
                      <a:endParaRPr lang="hr-H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578" marR="43578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82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700">
                          <a:effectLst/>
                        </a:rPr>
                        <a:t>MINERALNA VUNA ,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700">
                          <a:effectLst/>
                        </a:rPr>
                        <a:t>STAKLENA VUNA  </a:t>
                      </a:r>
                      <a:endParaRPr lang="hr-H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578" marR="4357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70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700">
                          <a:effectLst/>
                        </a:rPr>
                        <a:t>   10-200  kg/m3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700">
                          <a:effectLst/>
                        </a:rPr>
                        <a:t>        DA , do 600 C</a:t>
                      </a:r>
                      <a:endParaRPr lang="hr-H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578" marR="4357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700">
                          <a:effectLst/>
                        </a:rPr>
                        <a:t> 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700">
                          <a:effectLst/>
                        </a:rPr>
                        <a:t>0,035-0,050</a:t>
                      </a:r>
                      <a:endParaRPr lang="hr-H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578" marR="4357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700">
                          <a:effectLst/>
                        </a:rPr>
                        <a:t> 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700">
                          <a:effectLst/>
                        </a:rPr>
                        <a:t>9-11 cm</a:t>
                      </a:r>
                      <a:endParaRPr lang="hr-H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578" marR="4357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700">
                          <a:effectLst/>
                        </a:rPr>
                        <a:t>     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700">
                          <a:effectLst/>
                        </a:rPr>
                        <a:t>        1 </a:t>
                      </a:r>
                      <a:endParaRPr lang="hr-H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578" marR="4357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700">
                          <a:effectLst/>
                        </a:rPr>
                        <a:t>     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700">
                          <a:effectLst/>
                        </a:rPr>
                        <a:t>         30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70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700">
                          <a:effectLst/>
                        </a:rPr>
                        <a:t>         1</a:t>
                      </a:r>
                      <a:endParaRPr lang="hr-H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578" marR="43578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621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70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700">
                          <a:effectLst/>
                        </a:rPr>
                        <a:t>EKSPANDIRANI POLISTIREN (EPS)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700">
                          <a:effectLst/>
                        </a:rPr>
                        <a:t> </a:t>
                      </a:r>
                      <a:endParaRPr lang="hr-H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578" marR="4357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70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700">
                          <a:effectLst/>
                        </a:rPr>
                        <a:t>15-30 kg/m3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700">
                          <a:effectLst/>
                        </a:rPr>
                        <a:t>          NE</a:t>
                      </a:r>
                      <a:endParaRPr lang="hr-H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578" marR="4357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70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700">
                          <a:effectLst/>
                        </a:rPr>
                        <a:t>0,035-0,040</a:t>
                      </a:r>
                      <a:endParaRPr lang="hr-H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578" marR="4357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700">
                          <a:effectLst/>
                        </a:rPr>
                        <a:t>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700">
                          <a:effectLst/>
                        </a:rPr>
                        <a:t>9-10 cm </a:t>
                      </a:r>
                      <a:endParaRPr lang="hr-H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578" marR="4357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700">
                          <a:effectLst/>
                        </a:rPr>
                        <a:t>    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700">
                          <a:effectLst/>
                        </a:rPr>
                        <a:t>      60</a:t>
                      </a:r>
                      <a:endParaRPr lang="hr-H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578" marR="4357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700" dirty="0">
                          <a:effectLst/>
                        </a:rPr>
                        <a:t>    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700" dirty="0">
                          <a:effectLst/>
                        </a:rPr>
                        <a:t>         20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7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700" dirty="0">
                          <a:effectLst/>
                        </a:rPr>
                        <a:t>      0,5-0,8</a:t>
                      </a:r>
                      <a:endParaRPr lang="hr-HR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578" marR="43578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82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70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700">
                          <a:effectLst/>
                        </a:rPr>
                        <a:t>EKSPANDIRANI PERLIT  </a:t>
                      </a:r>
                      <a:endParaRPr lang="hr-H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578" marR="4357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700">
                          <a:effectLst/>
                        </a:rPr>
                        <a:t>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700">
                          <a:effectLst/>
                        </a:rPr>
                        <a:t>140-240  kg /m3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700">
                          <a:effectLst/>
                        </a:rPr>
                        <a:t>            DA</a:t>
                      </a:r>
                      <a:endParaRPr lang="hr-H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578" marR="4357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700">
                          <a:effectLst/>
                        </a:rPr>
                        <a:t> 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700">
                          <a:effectLst/>
                        </a:rPr>
                        <a:t> 0,040-0,065 </a:t>
                      </a:r>
                      <a:endParaRPr lang="hr-H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578" marR="4357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700">
                          <a:effectLst/>
                        </a:rPr>
                        <a:t>    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700">
                          <a:effectLst/>
                        </a:rPr>
                        <a:t>     10-16</a:t>
                      </a:r>
                      <a:endParaRPr lang="hr-H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578" marR="4357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700">
                          <a:effectLst/>
                        </a:rPr>
                        <a:t>   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700">
                          <a:effectLst/>
                        </a:rPr>
                        <a:t>         5</a:t>
                      </a:r>
                      <a:endParaRPr lang="hr-H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578" marR="4357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700">
                          <a:effectLst/>
                        </a:rPr>
                        <a:t>      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700">
                          <a:effectLst/>
                        </a:rPr>
                        <a:t>         100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70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700">
                          <a:effectLst/>
                        </a:rPr>
                        <a:t>     1,5-2,0</a:t>
                      </a:r>
                      <a:endParaRPr lang="hr-H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578" marR="43578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5518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700">
                          <a:effectLst/>
                        </a:rPr>
                        <a:t>EKSTRUDIRANA POLISTIRENSKA PJENA  (XPS)</a:t>
                      </a:r>
                      <a:endParaRPr lang="hr-H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578" marR="4357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700">
                          <a:effectLst/>
                        </a:rPr>
                        <a:t>    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700">
                          <a:effectLst/>
                        </a:rPr>
                        <a:t>25-30 kg/m3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700">
                          <a:effectLst/>
                        </a:rPr>
                        <a:t>           NE</a:t>
                      </a:r>
                      <a:endParaRPr lang="hr-H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578" marR="4357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700" dirty="0">
                          <a:effectLst/>
                        </a:rPr>
                        <a:t> 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700" dirty="0">
                          <a:effectLst/>
                        </a:rPr>
                        <a:t>0,030-0,040</a:t>
                      </a:r>
                      <a:endParaRPr lang="hr-HR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578" marR="4357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700">
                          <a:effectLst/>
                        </a:rPr>
                        <a:t>      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700">
                          <a:effectLst/>
                        </a:rPr>
                        <a:t>       8-10</a:t>
                      </a:r>
                      <a:endParaRPr lang="hr-H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578" marR="4357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700">
                          <a:effectLst/>
                        </a:rPr>
                        <a:t>    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700">
                          <a:effectLst/>
                        </a:rPr>
                        <a:t>      150</a:t>
                      </a:r>
                      <a:endParaRPr lang="hr-H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578" marR="4357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700" dirty="0">
                          <a:effectLst/>
                        </a:rPr>
                        <a:t>    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700" dirty="0">
                          <a:effectLst/>
                        </a:rPr>
                        <a:t>       50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7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700" dirty="0">
                          <a:effectLst/>
                        </a:rPr>
                        <a:t>       2,5</a:t>
                      </a:r>
                      <a:endParaRPr lang="hr-HR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578" marR="43578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0" y="90100"/>
            <a:ext cx="4313489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r-H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USPOREDBA SVOJSTAVA  GRAĐEVINSKIH MATERIJALA </a:t>
            </a:r>
            <a:endParaRPr kumimoji="0" lang="hr-HR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3016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b="1" i="1" dirty="0"/>
              <a:t>SIMPROLIT SUSTAVI  EKOLOŠKA GRADNJA </a:t>
            </a:r>
            <a:br>
              <a:rPr lang="hr-HR" dirty="0"/>
            </a:b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hr-HR" dirty="0"/>
              <a:t>Stambeni prostor sa plastičnim prozorima i zidovima koji </a:t>
            </a:r>
            <a:r>
              <a:rPr lang="hr-HR" dirty="0">
                <a:solidFill>
                  <a:srgbClr val="FF0000"/>
                </a:solidFill>
              </a:rPr>
              <a:t>ne „dišu“, </a:t>
            </a:r>
            <a:r>
              <a:rPr lang="hr-HR" dirty="0"/>
              <a:t>namještaj od vjestackih drvenih ploča  iverice, medijapana ili OSB ploča (napravljenih od obradjene strugotine ili drvenih vlakana i ljepljenih raznim ljepilima sa sadržajima </a:t>
            </a:r>
            <a:r>
              <a:rPr lang="hr-HR" dirty="0">
                <a:solidFill>
                  <a:srgbClr val="FF0000"/>
                </a:solidFill>
              </a:rPr>
              <a:t>formaldehida i </a:t>
            </a:r>
            <a:r>
              <a:rPr lang="hr-HR" dirty="0" err="1">
                <a:solidFill>
                  <a:srgbClr val="FF0000"/>
                </a:solidFill>
              </a:rPr>
              <a:t>toluola</a:t>
            </a:r>
            <a:r>
              <a:rPr lang="hr-HR" dirty="0"/>
              <a:t>, razna isparenja u kupaonici i kuhinji (počev od raznobojnih sapuna sa kemijskim aromatima i bojama, preko praškova za pranje sa svim isparenjima koncentrata raznih oksidanata, dezoksidanata, rastvarača, omekšivača, pa sve do raznih kemikalija u vidu kozmetike „za prije i poslije“i dezodoransa za „od i do“), razne plastične, obloge i zavjese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hr-HR" dirty="0"/>
              <a:t>Očigledno je da su od primarne važnosti za ekološku podobnost stambenog prostora: </a:t>
            </a:r>
            <a:r>
              <a:rPr lang="hr-HR" dirty="0">
                <a:solidFill>
                  <a:srgbClr val="00B050"/>
                </a:solidFill>
              </a:rPr>
              <a:t>nesmetana izmjena zraka u prostorijama</a:t>
            </a:r>
            <a:r>
              <a:rPr lang="hr-HR" dirty="0"/>
              <a:t>, što manja vlažnost zidova i plafona, štovanje uvjeta upotrebe i čuvanja sredstava za osobnu  i kućnu higijenu, svođenje na razumnu mjeru namještaja i opreme od materijala bojenih ili lepljenih raznim štetnim bojama, ljepilima i drugim isparljivim kemijskim sredstvima</a:t>
            </a:r>
          </a:p>
          <a:p>
            <a:r>
              <a:rPr lang="hr-HR" dirty="0"/>
              <a:t>izuzetno je </a:t>
            </a:r>
            <a:r>
              <a:rPr lang="hr-HR" b="1" dirty="0"/>
              <a:t>važna i </a:t>
            </a:r>
            <a:r>
              <a:rPr lang="hr-HR" b="1" dirty="0">
                <a:solidFill>
                  <a:srgbClr val="00B050"/>
                </a:solidFill>
              </a:rPr>
              <a:t>paropropusnost zidova</a:t>
            </a:r>
            <a:r>
              <a:rPr lang="hr-HR" dirty="0">
                <a:solidFill>
                  <a:srgbClr val="00B050"/>
                </a:solidFill>
              </a:rPr>
              <a:t> </a:t>
            </a:r>
          </a:p>
        </p:txBody>
      </p:sp>
      <p:pic>
        <p:nvPicPr>
          <p:cNvPr id="5" name="Picture 4" descr="http://www.simprolit.info/image/parapropusni/image1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2064" y="5640849"/>
            <a:ext cx="4937760" cy="8185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69355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5868988" y="532760"/>
            <a:ext cx="6854180" cy="1145224"/>
          </a:xfrm>
        </p:spPr>
        <p:txBody>
          <a:bodyPr>
            <a:normAutofit fontScale="90000"/>
          </a:bodyPr>
          <a:lstStyle/>
          <a:p>
            <a:r>
              <a:rPr lang="hr-HR" i="1" dirty="0"/>
              <a:t>Simprolit sustavi „međukatne i ravne krovne ploče „</a:t>
            </a:r>
            <a:br>
              <a:rPr lang="hr-HR" dirty="0"/>
            </a:br>
            <a:endParaRPr lang="hr-HR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839788" y="1828800"/>
            <a:ext cx="5029200" cy="952128"/>
          </a:xfrm>
        </p:spPr>
        <p:txBody>
          <a:bodyPr/>
          <a:lstStyle/>
          <a:p>
            <a:r>
              <a:rPr lang="hr-HR" i="1" dirty="0"/>
              <a:t>Nadogradnje etaža zgrada , kuća , hotela ,hostela </a:t>
            </a:r>
            <a:endParaRPr lang="hr-HR" dirty="0"/>
          </a:p>
          <a:p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839788" y="2636912"/>
            <a:ext cx="5029200" cy="4221088"/>
          </a:xfrm>
        </p:spPr>
        <p:txBody>
          <a:bodyPr>
            <a:normAutofit fontScale="62500" lnSpcReduction="20000"/>
          </a:bodyPr>
          <a:lstStyle/>
          <a:p>
            <a:r>
              <a:rPr lang="hr-HR" sz="2300" b="1" dirty="0"/>
              <a:t>Prednosti za investitore: * cijena gradnje u Simprolit® sustavu manja od standardne gradnje prosječno i  10 do 20% * primjenom  Simprolit® sustava gradnje i nadogradnje etaža  dobijaju stotine tisuća dodatnih niskoenergetskih stambenih  kvadratnih metara prostora idealno za stambeno riješenje stanovništva mlade populacije  koji su  socijalno ugrožen  sloj  svake države, a naročito Hrvatske* vrijeme trajanja izgradnje upola kraće, što za toliko smanjuje i kreditne kamate za stambene kredite .</a:t>
            </a:r>
            <a:endParaRPr lang="hr-HR" sz="2300" dirty="0"/>
          </a:p>
          <a:p>
            <a:r>
              <a:rPr lang="hr-HR" b="1" dirty="0"/>
              <a:t> </a:t>
            </a:r>
            <a:r>
              <a:rPr lang="hr-HR" sz="2200" b="1" dirty="0"/>
              <a:t>Nadogradnja etaža novoizgrađenog stambenog  prostora  ekološki je podoban prostor , a projektiranjem i gradnjom  elementima  Simprolit® sustava stvara se najdugovječniji  stambeni prostor  i to uz zadovoljenje  konstruktivnih, termofizičkih, protivpožarnih, seizmičkih , zahtjeva održivog razvoja i ekološke gradnje objekata .</a:t>
            </a:r>
            <a:endParaRPr lang="hr-HR" sz="2200" dirty="0"/>
          </a:p>
          <a:p>
            <a:br>
              <a:rPr lang="hr-HR" sz="2200" b="1" dirty="0"/>
            </a:br>
            <a:endParaRPr lang="hr-HR" sz="2200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6023992" y="1268760"/>
            <a:ext cx="5965304" cy="4824536"/>
          </a:xfrm>
        </p:spPr>
        <p:txBody>
          <a:bodyPr>
            <a:normAutofit lnSpcReduction="10000"/>
          </a:bodyPr>
          <a:lstStyle/>
          <a:p>
            <a:r>
              <a:rPr lang="hr-HR" dirty="0"/>
              <a:t>Simprolit međukatne i krovne ploče odlikuje: </a:t>
            </a:r>
          </a:p>
          <a:p>
            <a:r>
              <a:rPr lang="hr-HR" dirty="0"/>
              <a:t> </a:t>
            </a:r>
          </a:p>
          <a:p>
            <a:r>
              <a:rPr lang="hr-HR" dirty="0"/>
              <a:t>- izuzetna lakoća izvođenja,- izuzetno mala težina,</a:t>
            </a:r>
            <a:br>
              <a:rPr lang="hr-HR" dirty="0"/>
            </a:br>
            <a:r>
              <a:rPr lang="hr-HR" dirty="0"/>
              <a:t>- vatrootpornost – stupanj  požarne opasnosti K0 ,</a:t>
            </a:r>
          </a:p>
          <a:p>
            <a:r>
              <a:rPr lang="hr-HR" dirty="0"/>
              <a:t>- dobra termička i zvučna izolacija,</a:t>
            </a:r>
            <a:br>
              <a:rPr lang="hr-HR" dirty="0"/>
            </a:br>
            <a:r>
              <a:rPr lang="hr-HR" dirty="0"/>
              <a:t>- mogućnost proizvodnje i u tvornici i na samom gradilištu,</a:t>
            </a:r>
            <a:br>
              <a:rPr lang="hr-HR" dirty="0"/>
            </a:br>
            <a:r>
              <a:rPr lang="hr-HR" dirty="0"/>
              <a:t>- primjena i kod armirano-betonskih i čeličnih konstrukcija,</a:t>
            </a:r>
            <a:br>
              <a:rPr lang="hr-HR" dirty="0"/>
            </a:br>
            <a:r>
              <a:rPr lang="hr-HR" dirty="0"/>
              <a:t>- primjena kako kod maloetažnih objekata, tako i kod višekatnica - nebodera</a:t>
            </a:r>
            <a:br>
              <a:rPr lang="hr-HR" dirty="0"/>
            </a:br>
            <a:r>
              <a:rPr lang="hr-HR" dirty="0"/>
              <a:t>- povećanje seizmičke otpornosti objekata,</a:t>
            </a:r>
            <a:br>
              <a:rPr lang="hr-HR" dirty="0"/>
            </a:br>
            <a:r>
              <a:rPr lang="hr-HR" dirty="0"/>
              <a:t>- smanjenje ukupnog opterećenja, a time i smanjenje presjeka nosivih elemenata</a:t>
            </a:r>
          </a:p>
        </p:txBody>
      </p:sp>
      <p:pic>
        <p:nvPicPr>
          <p:cNvPr id="5" name="Content Placeholder 4" descr="http://www.simprolit.info/image/kriza/climatechange_QpzS9_16298.jpg"/>
          <p:cNvPicPr>
            <a:picLocks noGrp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07568" y="0"/>
            <a:ext cx="1903412" cy="1828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06312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38900" y="188640"/>
            <a:ext cx="5400600" cy="2736304"/>
          </a:xfrm>
        </p:spPr>
        <p:txBody>
          <a:bodyPr>
            <a:normAutofit fontScale="90000"/>
          </a:bodyPr>
          <a:lstStyle/>
          <a:p>
            <a:r>
              <a:rPr lang="hr-HR" b="1" i="1" dirty="0"/>
              <a:t>SIMPROLIT® </a:t>
            </a:r>
            <a:r>
              <a:rPr lang="hr-HR" b="1" dirty="0"/>
              <a:t>aSMP MEĐUKATNA  PLOČA - TRAJNO UGRAĐENA OPLATA ZA SITNOREBRASTI STROP </a:t>
            </a:r>
            <a:endParaRPr lang="hr-HR" dirty="0"/>
          </a:p>
        </p:txBody>
      </p:sp>
      <p:pic>
        <p:nvPicPr>
          <p:cNvPr id="5" name="Content Placeholder 4" descr="simprolit međuspratne ploče"/>
          <p:cNvPicPr>
            <a:picLocks noGrp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75"/>
          <a:stretch/>
        </p:blipFill>
        <p:spPr bwMode="auto">
          <a:xfrm>
            <a:off x="407368" y="548680"/>
            <a:ext cx="4824536" cy="576064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Content Placeholder 5" descr="medjuspratne ploce"/>
          <p:cNvPicPr>
            <a:picLocks noGrp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3952" y="2924944"/>
            <a:ext cx="2664296" cy="3383787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 6"/>
          <p:cNvSpPr/>
          <p:nvPr/>
        </p:nvSpPr>
        <p:spPr>
          <a:xfrm>
            <a:off x="8462392" y="2892411"/>
            <a:ext cx="398410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Po EN 13501-1:2007 + A1:2009</a:t>
            </a:r>
            <a:br>
              <a:rPr lang="hr-HR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hr-HR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hr-H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Reaction to fire classification</a:t>
            </a:r>
            <a:r>
              <a:rPr lang="hr-HR" dirty="0"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hr-HR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A2 - s1,d0</a:t>
            </a:r>
            <a:br>
              <a:rPr lang="hr-HR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hr-HR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hr-HR" dirty="0">
                <a:latin typeface="Times New Roman" panose="02020603050405020304" pitchFamily="18" charset="0"/>
                <a:ea typeface="Times New Roman" panose="02020603050405020304" pitchFamily="18" charset="0"/>
              </a:rPr>
              <a:t>Otpornost na požar pregradnog zida od</a:t>
            </a:r>
            <a:r>
              <a:rPr lang="hr-H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SOP10 - </a:t>
            </a:r>
            <a:r>
              <a:rPr lang="hr-HR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EI 120 </a:t>
            </a:r>
            <a:br>
              <a:rPr lang="hr-HR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hr-HR" dirty="0">
                <a:latin typeface="Times New Roman" panose="02020603050405020304" pitchFamily="18" charset="0"/>
                <a:ea typeface="Times New Roman" panose="02020603050405020304" pitchFamily="18" charset="0"/>
              </a:rPr>
              <a:t>(dva sata pri temperaturi do 1180 C</a:t>
            </a:r>
            <a:r>
              <a:rPr lang="hr-HR" dirty="0"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⁰</a:t>
            </a:r>
            <a:r>
              <a:rPr lang="hr-HR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</a:t>
            </a:r>
            <a:br>
              <a:rPr lang="hr-HR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hr-HR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hr-HR" dirty="0">
                <a:latin typeface="Times New Roman" panose="02020603050405020304" pitchFamily="18" charset="0"/>
                <a:ea typeface="Times New Roman" panose="02020603050405020304" pitchFamily="18" charset="0"/>
              </a:rPr>
              <a:t>Otpornost na požar pregradnog zida od </a:t>
            </a:r>
            <a:r>
              <a:rPr lang="hr-H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2SOP5 - </a:t>
            </a:r>
            <a:r>
              <a:rPr lang="hr-HR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EI 120 </a:t>
            </a:r>
            <a:br>
              <a:rPr lang="hr-HR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hr-HR" dirty="0">
                <a:latin typeface="Times New Roman" panose="02020603050405020304" pitchFamily="18" charset="0"/>
                <a:ea typeface="Times New Roman" panose="02020603050405020304" pitchFamily="18" charset="0"/>
              </a:rPr>
              <a:t>(dva sata pri temperaturi do 1180 C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285605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48680"/>
            <a:ext cx="10515600" cy="961670"/>
          </a:xfrm>
        </p:spPr>
        <p:txBody>
          <a:bodyPr>
            <a:normAutofit fontScale="90000"/>
          </a:bodyPr>
          <a:lstStyle/>
          <a:p>
            <a:r>
              <a:rPr lang="hr-HR" dirty="0"/>
              <a:t>TERMOFIZIČKI POKAZATELJI SIMPROLIT POLISTIROL BETONA</a:t>
            </a:r>
            <a:br>
              <a:rPr lang="hr-HR" dirty="0"/>
            </a:br>
            <a:endParaRPr lang="hr-HR" dirty="0"/>
          </a:p>
        </p:txBody>
      </p:sp>
      <p:graphicFrame>
        <p:nvGraphicFramePr>
          <p:cNvPr id="11" name="Content Placeholder 10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774039915"/>
              </p:ext>
            </p:extLst>
          </p:nvPr>
        </p:nvGraphicFramePr>
        <p:xfrm>
          <a:off x="263351" y="1510350"/>
          <a:ext cx="5821416" cy="4798969"/>
        </p:xfrm>
        <a:graphic>
          <a:graphicData uri="http://schemas.openxmlformats.org/drawingml/2006/table">
            <a:tbl>
              <a:tblPr firstRow="1" firstCol="1" bandRow="1">
                <a:tableStyleId>{3B4B98B0-60AC-42C2-AFA5-B58CD77FA1E5}</a:tableStyleId>
              </a:tblPr>
              <a:tblGrid>
                <a:gridCol w="12138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037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037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8354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</a:rPr>
                        <a:t>Proizvodi -elementi  Simprolit sistema </a:t>
                      </a:r>
                      <a:endParaRPr lang="hr-H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452" marR="55452" marT="0" marB="0" anchor="ctr"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</a:rPr>
                        <a:t>SIMPROLIT POLISTIROL BETON  D 400kg/m3</a:t>
                      </a:r>
                      <a:endParaRPr lang="hr-H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452" marR="55452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23258"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</a:rPr>
                        <a:t>Proizvodi -elementi  Simprolit sistema </a:t>
                      </a:r>
                      <a:endParaRPr lang="hr-H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452" marR="5545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</a:rPr>
                        <a:t>Simprolit MONOLIT za livenje slojeva na gradilištu ,na licu mjesta</a:t>
                      </a:r>
                      <a:endParaRPr lang="hr-H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452" marR="55452" marT="0" marB="0" anchor="ctr"/>
                </a:tc>
                <a:tc>
                  <a:txBody>
                    <a:bodyPr/>
                    <a:lstStyle/>
                    <a:p>
                      <a:pPr marL="471805" marR="1657350" indent="-110236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32660" algn="l"/>
                        </a:tabLst>
                      </a:pPr>
                      <a:r>
                        <a:rPr lang="hr-HR" sz="900">
                          <a:effectLst/>
                        </a:rPr>
                        <a:t>*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r-HR" sz="900">
                          <a:effectLst/>
                        </a:rPr>
                        <a:t>* istovremenu termoizolaciju i sloj za pad kod ravnih krovova                                                                                       *za ravnajuću podnu košuljicu                                                 *za međuspratne ploče na rebrastom limu                   *za ispunu šupljih Simprolit blokova</a:t>
                      </a:r>
                      <a:endParaRPr lang="hr-H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452" marR="55452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2530"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</a:rPr>
                        <a:t>Simprolit dvoslojni puni SDB(400,160),  unutrašnji sivi sloj</a:t>
                      </a:r>
                      <a:endParaRPr lang="hr-H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452" marR="554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</a:rPr>
                        <a:t>SDB20(400,160),SDB25(400,160),SDB30(400,160),SDB40(400,160),SDB50(400,160)</a:t>
                      </a:r>
                      <a:endParaRPr lang="hr-H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452" marR="55452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6085"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</a:rPr>
                        <a:t>Simprolit dvoslojni montažni  SDBM ( 400,160)blokovi,unutrašnji sivi sloj</a:t>
                      </a:r>
                      <a:endParaRPr lang="hr-H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452" marR="554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</a:rPr>
                        <a:t>SDBM20(400,160),SDBM25(400,160),SDBM30   (400,160),</a:t>
                      </a:r>
                      <a:endParaRPr lang="hr-H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452" marR="55452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4176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</a:rPr>
                        <a:t>Volumna  težina u suvom stanju </a:t>
                      </a:r>
                      <a:endParaRPr lang="hr-H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452" marR="55452" marT="0" marB="0"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</a:rPr>
                        <a:t>394 kg/m3</a:t>
                      </a:r>
                      <a:endParaRPr lang="hr-H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452" marR="55452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4176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</a:rPr>
                        <a:t>Čvrstoća na tlak (pritisak)</a:t>
                      </a:r>
                      <a:endParaRPr lang="hr-H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452" marR="55452" marT="0" marB="0"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</a:rPr>
                        <a:t>1,10 N/mm2(363 kg/m3)</a:t>
                      </a:r>
                      <a:endParaRPr lang="hr-H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452" marR="55452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4176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</a:rPr>
                        <a:t>Modul elastičnosti </a:t>
                      </a:r>
                      <a:endParaRPr lang="hr-H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452" marR="55452" marT="0" marB="0"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</a:rPr>
                        <a:t>0,80 Gpa</a:t>
                      </a:r>
                      <a:endParaRPr lang="hr-H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452" marR="55452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4176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</a:rPr>
                        <a:t>Čvrstoća na  površinsko smicanje </a:t>
                      </a:r>
                      <a:endParaRPr lang="hr-H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452" marR="55452" marT="0" marB="0"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</a:rPr>
                        <a:t>0,32 Mpa</a:t>
                      </a:r>
                      <a:endParaRPr lang="hr-H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452" marR="55452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4176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</a:rPr>
                        <a:t>Toplotna provodljivost </a:t>
                      </a:r>
                      <a:endParaRPr lang="hr-H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452" marR="55452" marT="0" marB="0"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</a:rPr>
                        <a:t>0,074 w/mK.</a:t>
                      </a:r>
                      <a:endParaRPr lang="hr-H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452" marR="55452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4176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</a:rPr>
                        <a:t>Parapropusnost </a:t>
                      </a:r>
                      <a:endParaRPr lang="hr-H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452" marR="554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</a:rPr>
                        <a:t>Sd</a:t>
                      </a:r>
                      <a:endParaRPr lang="hr-H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452" marR="554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</a:rPr>
                        <a:t>0,461</a:t>
                      </a:r>
                      <a:endParaRPr lang="hr-H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452" marR="55452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1843"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</a:rPr>
                        <a:t>µ</a:t>
                      </a:r>
                      <a:endParaRPr lang="hr-H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452" marR="554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</a:rPr>
                        <a:t>6,19</a:t>
                      </a:r>
                      <a:endParaRPr lang="hr-H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452" marR="55452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18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</a:rPr>
                        <a:t> </a:t>
                      </a:r>
                      <a:endParaRPr lang="hr-H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452" marR="554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</a:rPr>
                        <a:t> </a:t>
                      </a:r>
                      <a:endParaRPr lang="hr-H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452" marR="554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 dirty="0">
                          <a:effectLst/>
                        </a:rPr>
                        <a:t> </a:t>
                      </a:r>
                      <a:endParaRPr lang="hr-H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452" marR="55452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pic>
        <p:nvPicPr>
          <p:cNvPr id="12" name="Content Placeholder 11" descr="Slikovni rezultat za simprolit"/>
          <p:cNvPicPr>
            <a:picLocks noGrp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9618" y="1052736"/>
            <a:ext cx="4686982" cy="324036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Rectangle 13"/>
          <p:cNvSpPr/>
          <p:nvPr/>
        </p:nvSpPr>
        <p:spPr>
          <a:xfrm>
            <a:off x="6107234" y="4514752"/>
            <a:ext cx="6096000" cy="104797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r-HR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CERTIFIKAT OTPORNOSTI MONOLIT BETONA  NA VATRU  STANDARD  EN  13501-1 2007  A1 :2009   KLASIFIKACIJA     A 2 – S 1 ,d O</a:t>
            </a:r>
            <a:endParaRPr lang="hr-H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8656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b="1" dirty="0"/>
              <a:t>NADOGRADNJE ETAŽA ZGRADA  SIMPROLIT SUSTAVOM  </a:t>
            </a:r>
            <a:br>
              <a:rPr lang="hr-HR" dirty="0"/>
            </a:br>
            <a:endParaRPr lang="hr-HR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hr-HR" b="1" dirty="0"/>
              <a:t>Nadogradnja i obnova  etaža zgrada   projektiranjem  i izvođenjem  s simprolit sustavom  i materijalima  (blokovi ,ploče,stropne i krovne  ploče i monolit beton)  je idealan način  povečanja stambenog prostora u RH  i to radi svojstva simprolit sustava :</a:t>
            </a:r>
          </a:p>
          <a:p>
            <a:r>
              <a:rPr lang="hr-HR" b="1" dirty="0"/>
              <a:t>Energetska učinkovitost</a:t>
            </a:r>
            <a:endParaRPr lang="hr-HR" dirty="0"/>
          </a:p>
          <a:p>
            <a:r>
              <a:rPr lang="hr-HR" b="1" dirty="0"/>
              <a:t>  Ekologija materijala </a:t>
            </a:r>
            <a:endParaRPr lang="hr-HR" dirty="0"/>
          </a:p>
          <a:p>
            <a:r>
              <a:rPr lang="hr-HR" b="1" dirty="0"/>
              <a:t>  Ekonomičnost gradnje </a:t>
            </a:r>
            <a:endParaRPr lang="hr-HR" dirty="0"/>
          </a:p>
          <a:p>
            <a:r>
              <a:rPr lang="hr-HR" b="1" dirty="0"/>
              <a:t>  Efikasnost jednostavnosti gradnje </a:t>
            </a:r>
            <a:endParaRPr lang="hr-HR" dirty="0"/>
          </a:p>
          <a:p>
            <a:r>
              <a:rPr lang="hr-HR" b="1" dirty="0"/>
              <a:t>  Estetika arhitekture</a:t>
            </a:r>
            <a:r>
              <a:rPr lang="hr-HR" dirty="0"/>
              <a:t> </a:t>
            </a:r>
          </a:p>
          <a:p>
            <a:r>
              <a:rPr lang="hr-HR" dirty="0"/>
              <a:t> </a:t>
            </a:r>
            <a:r>
              <a:rPr lang="hr-HR" b="1" dirty="0"/>
              <a:t>Simprolit sustav kao nijedan građevinski sustav građenja  u svijetu  nema toliku lepezu riješenja, koji istovremeno zadovoljavaju konstruktivne, termofizičke, protivpožarne, seizmičke i druge zahtjeve održivog razvoja i ekološke gradnje objekata . Počev od sistema  nosivih, fasadnih i pregradnih zidova, sistema ploča za ekološku termoizolaciju objekata, termo-zvučno-izolacijski  slojevi za krovove i podove, pa do sistema olakšanih međukatnih i krovnih ploča.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4021725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908720"/>
            <a:ext cx="10515600" cy="1145224"/>
          </a:xfrm>
        </p:spPr>
        <p:txBody>
          <a:bodyPr>
            <a:normAutofit fontScale="90000"/>
          </a:bodyPr>
          <a:lstStyle/>
          <a:p>
            <a:r>
              <a:rPr lang="hr-HR" i="1" dirty="0"/>
              <a:t>REKONSTRUKCIJA OBJEKTA  Niskogradnja         Visoko gradnja </a:t>
            </a:r>
            <a:br>
              <a:rPr lang="hr-HR" dirty="0"/>
            </a:br>
            <a:r>
              <a:rPr lang="hr-HR" i="1" dirty="0"/>
              <a:t> Simprolit sustavi „ monolit beton „</a:t>
            </a:r>
            <a:br>
              <a:rPr lang="hr-HR" dirty="0"/>
            </a:br>
            <a:endParaRPr lang="hr-HR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hr-HR" b="1" dirty="0"/>
              <a:t>Zahvaljujući svojim izuzetnim termo-fizičkim i fizičko-mehaničkim karakteristikama Simprolit</a:t>
            </a:r>
            <a:r>
              <a:rPr lang="hr-HR" b="1" baseline="30000" dirty="0"/>
              <a:t>®</a:t>
            </a:r>
            <a:r>
              <a:rPr lang="hr-HR" b="1" dirty="0"/>
              <a:t> polistirolbeton svoju primjenu nalazi svuda tamo gdje su termoizolacijske karakteristike, lakoća konstrukcije, otpornost na vlagu, mraz, požar, površinska čvrstoća i dugotrajnost opredeljujući faktori u izboru materijala. Navedena svojstva Simprolit</a:t>
            </a:r>
            <a:r>
              <a:rPr lang="hr-HR" b="1" baseline="30000" dirty="0"/>
              <a:t>®</a:t>
            </a:r>
            <a:r>
              <a:rPr lang="hr-HR" b="1" dirty="0"/>
              <a:t> monolita pružaju mogućnost njegove široke primjene, ne samo u visokogradnji, već i u niskogradnji i hidrogradnji. Simprolit</a:t>
            </a:r>
            <a:r>
              <a:rPr lang="hr-HR" b="1" baseline="30000" dirty="0"/>
              <a:t>®   </a:t>
            </a:r>
            <a:r>
              <a:rPr lang="hr-HR" b="1" dirty="0"/>
              <a:t>monolit je smjesa od ekspandiranih granula polistirola, portland-cementa, vode i patentiranih aditiva. </a:t>
            </a:r>
            <a:endParaRPr lang="hr-HR" dirty="0"/>
          </a:p>
          <a:p>
            <a:r>
              <a:rPr lang="hr-HR" b="1" dirty="0"/>
              <a:t>SIMPROLIT® monolit  baziran  na novom materijalu SIMPROLIT®, patentiranom „super-   laganom“ polistirol-betonu, revolucionarnom građevinskom materijalu 21. stoljeća</a:t>
            </a:r>
            <a:endParaRPr lang="hr-HR" dirty="0"/>
          </a:p>
          <a:p>
            <a:r>
              <a:rPr lang="hr-HR" dirty="0"/>
              <a:t> </a:t>
            </a:r>
          </a:p>
          <a:p>
            <a:endParaRPr lang="hr-HR" dirty="0"/>
          </a:p>
        </p:txBody>
      </p:sp>
      <p:pic>
        <p:nvPicPr>
          <p:cNvPr id="6" name="Content Placeholder 5" descr="Slikovni rezultat za simprolit"/>
          <p:cNvPicPr>
            <a:picLocks noGrp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180005"/>
            <a:ext cx="5029200" cy="364257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7142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052736"/>
            <a:ext cx="10515600" cy="1145224"/>
          </a:xfrm>
        </p:spPr>
        <p:txBody>
          <a:bodyPr>
            <a:normAutofit fontScale="90000"/>
          </a:bodyPr>
          <a:lstStyle/>
          <a:p>
            <a:r>
              <a:rPr lang="hr-HR" b="1" dirty="0"/>
              <a:t>SVOJSTVA I UPOTREBA  SIMPROLIT SUSTAVA MONOLIT BETON </a:t>
            </a:r>
            <a:br>
              <a:rPr lang="hr-HR" dirty="0"/>
            </a:br>
            <a:r>
              <a:rPr lang="hr-HR" i="1" dirty="0"/>
              <a:t> </a:t>
            </a:r>
            <a:br>
              <a:rPr lang="hr-HR" dirty="0"/>
            </a:b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628800"/>
            <a:ext cx="5029200" cy="4548163"/>
          </a:xfrm>
        </p:spPr>
        <p:txBody>
          <a:bodyPr>
            <a:normAutofit/>
          </a:bodyPr>
          <a:lstStyle/>
          <a:p>
            <a:r>
              <a:rPr lang="hr-HR" b="1" dirty="0"/>
              <a:t>Simprolit monolit je Simprolit beton zaliven u oplatu, direktno na gradilištu, izrađen u svemu prema Tehničkim uvjetima nosioca licence. </a:t>
            </a:r>
            <a:br>
              <a:rPr lang="hr-HR" b="1" dirty="0"/>
            </a:br>
            <a:r>
              <a:rPr lang="hr-HR" b="1" dirty="0"/>
              <a:t>Zahvaljujući prije svega svojim izuzetnim termo-fizičkim i fizičko-mehaničkim karakteristikama Simprolit polistirolbeton svoju primjenu nalazi svuda tamo gdje su termoizolacijske karakteristike, lakoća konstrukcije, otpornost na vlagu, mraz, požar, površinska čvrstoća i dugotrajnost opredjeljujući faktori u izboru materijala.</a:t>
            </a:r>
          </a:p>
          <a:p>
            <a:endParaRPr lang="hr-HR" dirty="0"/>
          </a:p>
        </p:txBody>
      </p:sp>
      <p:pic>
        <p:nvPicPr>
          <p:cNvPr id="5" name="Content Placeholder 4" descr="simprolit monolit"/>
          <p:cNvPicPr>
            <a:picLocks noGrp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8048" y="1628800"/>
            <a:ext cx="4608512" cy="45481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57329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635" y="648619"/>
            <a:ext cx="10515600" cy="1145224"/>
          </a:xfrm>
        </p:spPr>
        <p:txBody>
          <a:bodyPr>
            <a:normAutofit fontScale="90000"/>
          </a:bodyPr>
          <a:lstStyle/>
          <a:p>
            <a:r>
              <a:rPr lang="hr-HR" b="1" dirty="0"/>
              <a:t>PRIMJENA MONOLITA BETONA TERMOIZOLACIJE RAVNIH KROVOVA </a:t>
            </a:r>
            <a:br>
              <a:rPr lang="hr-HR" dirty="0"/>
            </a:b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268760"/>
            <a:ext cx="5029200" cy="5589240"/>
          </a:xfrm>
        </p:spPr>
        <p:txBody>
          <a:bodyPr>
            <a:noAutofit/>
          </a:bodyPr>
          <a:lstStyle/>
          <a:p>
            <a:r>
              <a:rPr lang="hr-HR" sz="1600" b="1" dirty="0"/>
              <a:t>Simprolit monolit se izdvaja:</a:t>
            </a:r>
          </a:p>
          <a:p>
            <a:r>
              <a:rPr lang="hr-HR" sz="1600" b="1" dirty="0"/>
              <a:t>-  najboljim odnosom čvrstoće i termofizičkih karakteristika;</a:t>
            </a:r>
          </a:p>
          <a:p>
            <a:r>
              <a:rPr lang="hr-HR" sz="1600" b="1" dirty="0"/>
              <a:t>-  najboljim odnosom otpornosti na vlagu i termofizičkih karakteristika</a:t>
            </a:r>
          </a:p>
          <a:p>
            <a:r>
              <a:rPr lang="hr-HR" sz="1600" b="1" dirty="0"/>
              <a:t>-  najboljim odnosom otpornosti na mraz i termofizičkih karakteristika;</a:t>
            </a:r>
          </a:p>
          <a:p>
            <a:r>
              <a:rPr lang="hr-HR" sz="1600" b="1" dirty="0"/>
              <a:t>-  najboljim odnosom dugotrajnosti i termofizičkih karakteristika;</a:t>
            </a:r>
          </a:p>
          <a:p>
            <a:r>
              <a:rPr lang="hr-HR" sz="1600" b="1" dirty="0"/>
              <a:t>-  sposobnošću da obavlja više funkcija istovremeno: kao mehanička zaštita hidro-izolacije, kao termički sloj i kao sloj za pad (sloj Simprolit monolita debljine 35 cm lakši je od cementne košuljice debljine 5cm!);</a:t>
            </a:r>
          </a:p>
          <a:p>
            <a:r>
              <a:rPr lang="hr-HR" sz="1600" b="1" dirty="0"/>
              <a:t>-  jedinstvenom sposobnošću povećanja požarne sigurnosti krovova od profilisanih limova</a:t>
            </a:r>
          </a:p>
          <a:p>
            <a:r>
              <a:rPr lang="hr-HR" sz="1600" b="1" dirty="0"/>
              <a:t>U slučaju da se kao noseći krovni pokrivač javlja profilirani lim, </a:t>
            </a:r>
          </a:p>
        </p:txBody>
      </p:sp>
      <p:pic>
        <p:nvPicPr>
          <p:cNvPr id="5" name="Content Placeholder 4" descr="simprolit monolit"/>
          <p:cNvPicPr>
            <a:picLocks noGrp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3035" y="1556792"/>
            <a:ext cx="5029200" cy="187220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 descr="monolit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1868" y="3738101"/>
            <a:ext cx="1256030" cy="122428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monolit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8245" y="3754439"/>
            <a:ext cx="1256030" cy="122428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 descr="monolit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4970" y="3762694"/>
            <a:ext cx="1256030" cy="1216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 descr="monolit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2060" y="3753976"/>
            <a:ext cx="1256030" cy="1208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 descr="monolit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5440" y="5036901"/>
            <a:ext cx="1256030" cy="12001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03244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80401"/>
            <a:ext cx="10515600" cy="1145224"/>
          </a:xfrm>
        </p:spPr>
        <p:txBody>
          <a:bodyPr>
            <a:normAutofit fontScale="90000"/>
          </a:bodyPr>
          <a:lstStyle/>
          <a:p>
            <a:r>
              <a:rPr lang="hr-HR" b="1" dirty="0"/>
              <a:t>PRIMJENA MONOLITA BETONA TERMOIZOLACIJE  PODOVA ,ESTRIHA </a:t>
            </a:r>
            <a:br>
              <a:rPr lang="hr-HR" dirty="0"/>
            </a:b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fontAlgn="base"/>
            <a:r>
              <a:rPr lang="hr-HR" dirty="0"/>
              <a:t>Primjenom Simprolit monolita ili njegovom kombinacijom sa Simprolit montažnim podnim pločama mogu se uspješno riješiti svi ti problemi, s obzirom da Simprolit monolit istovremeno postiže tri funkcije, kao: </a:t>
            </a:r>
          </a:p>
          <a:p>
            <a:r>
              <a:rPr lang="hr-HR" b="1" dirty="0"/>
              <a:t>-  sloj za izravnanje;</a:t>
            </a:r>
            <a:endParaRPr lang="hr-HR" dirty="0"/>
          </a:p>
          <a:p>
            <a:r>
              <a:rPr lang="hr-HR" b="1" dirty="0"/>
              <a:t>-  zvukoizolacijski  sloj i</a:t>
            </a:r>
            <a:endParaRPr lang="hr-HR" dirty="0"/>
          </a:p>
          <a:p>
            <a:r>
              <a:rPr lang="hr-HR" b="1" dirty="0"/>
              <a:t>-  termoizolacijski sloj</a:t>
            </a:r>
            <a:endParaRPr lang="hr-HR" dirty="0"/>
          </a:p>
          <a:p>
            <a:pPr marL="0" indent="0">
              <a:buNone/>
            </a:pPr>
            <a:endParaRPr lang="hr-HR" dirty="0"/>
          </a:p>
          <a:p>
            <a:endParaRPr lang="hr-HR" dirty="0"/>
          </a:p>
        </p:txBody>
      </p:sp>
      <p:pic>
        <p:nvPicPr>
          <p:cNvPr id="5" name="Content Placeholder 4" descr="simprolit monolit"/>
          <p:cNvPicPr>
            <a:picLocks noGrp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1" y="1703639"/>
            <a:ext cx="2318158" cy="2447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 descr="simprolit monolit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6892" y="1668958"/>
            <a:ext cx="2389628" cy="244919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simprolit monolit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0136" y="4221782"/>
            <a:ext cx="2481138" cy="24491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8234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8132" y="680401"/>
            <a:ext cx="10515600" cy="1145224"/>
          </a:xfrm>
        </p:spPr>
        <p:txBody>
          <a:bodyPr>
            <a:normAutofit fontScale="90000"/>
          </a:bodyPr>
          <a:lstStyle/>
          <a:p>
            <a:r>
              <a:rPr lang="hr-HR" b="1" dirty="0"/>
              <a:t>RAZNA PRIMJENA MONOLITA BETONA ,NOSIVOST MONOLITA</a:t>
            </a:r>
            <a:br>
              <a:rPr lang="hr-HR" dirty="0"/>
            </a:b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406122"/>
            <a:ext cx="5029200" cy="4770841"/>
          </a:xfrm>
        </p:spPr>
        <p:txBody>
          <a:bodyPr/>
          <a:lstStyle/>
          <a:p>
            <a:r>
              <a:rPr lang="hr-HR" b="1" dirty="0"/>
              <a:t>Od Simprolit monolita izvode se i kupole, svodovi i erkeri, sa nosećim kosturom od čeličnih profila utopljenih u Simprolit monolit, a ne rijetko se primjenjuje i kod sanacija bazena, mostova, aerodromskih pista na vječno zamrzlom tlu, kod termoizolacije podnih ploča sa velikim radnim opterećenjem od kamiona, viljuškara, visokih regalnih skladišta i dr.</a:t>
            </a:r>
          </a:p>
        </p:txBody>
      </p:sp>
      <p:pic>
        <p:nvPicPr>
          <p:cNvPr id="5" name="Content Placeholder 4" descr="simprolit monolit"/>
          <p:cNvPicPr>
            <a:picLocks noGrp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5932" y="1375926"/>
            <a:ext cx="2420124" cy="266331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 descr="simprolit monolit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5988" y="1406122"/>
            <a:ext cx="2240532" cy="2571093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simprolit monolit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2144" y="4050868"/>
            <a:ext cx="2808312" cy="244856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 descr="simprolit monolit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376" y="4734767"/>
            <a:ext cx="6696744" cy="15976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5222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80401"/>
            <a:ext cx="10515600" cy="1145224"/>
          </a:xfrm>
        </p:spPr>
        <p:txBody>
          <a:bodyPr>
            <a:normAutofit fontScale="90000"/>
          </a:bodyPr>
          <a:lstStyle/>
          <a:p>
            <a:r>
              <a:rPr lang="hr-HR" dirty="0"/>
              <a:t>TERMOFIZIČKI POKAZATELJI SIMPROLIT MONOLIT BETONA</a:t>
            </a:r>
            <a:br>
              <a:rPr lang="hr-HR" dirty="0"/>
            </a:br>
            <a:endParaRPr lang="hr-HR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169070438"/>
              </p:ext>
            </p:extLst>
          </p:nvPr>
        </p:nvGraphicFramePr>
        <p:xfrm>
          <a:off x="838200" y="1340768"/>
          <a:ext cx="5029200" cy="818204"/>
        </p:xfrm>
        <a:graphic>
          <a:graphicData uri="http://schemas.openxmlformats.org/drawingml/2006/table">
            <a:tbl>
              <a:tblPr firstRow="1" firstCol="1" bandRow="1">
                <a:tableStyleId>{3B4B98B0-60AC-42C2-AFA5-B58CD77FA1E5}</a:tableStyleId>
              </a:tblPr>
              <a:tblGrid>
                <a:gridCol w="23513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778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1820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 dirty="0">
                          <a:effectLst/>
                        </a:rPr>
                        <a:t>Proizvodi -elementi  </a:t>
                      </a:r>
                      <a:r>
                        <a:rPr lang="hr-HR" sz="900" dirty="0" err="1">
                          <a:effectLst/>
                        </a:rPr>
                        <a:t>Simprolit</a:t>
                      </a:r>
                      <a:r>
                        <a:rPr lang="hr-HR" sz="900" dirty="0">
                          <a:effectLst/>
                        </a:rPr>
                        <a:t> sistema </a:t>
                      </a:r>
                      <a:endParaRPr lang="hr-H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452" marR="5545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 dirty="0">
                          <a:effectLst/>
                        </a:rPr>
                        <a:t>SIMPROLIT POLISTIROL BETON  D 400kg/m3</a:t>
                      </a:r>
                      <a:endParaRPr lang="hr-H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452" marR="55452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" name="Content Placeholder 5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4213499988"/>
              </p:ext>
            </p:extLst>
          </p:nvPr>
        </p:nvGraphicFramePr>
        <p:xfrm>
          <a:off x="262420" y="2204864"/>
          <a:ext cx="5798041" cy="3112860"/>
        </p:xfrm>
        <a:graphic>
          <a:graphicData uri="http://schemas.openxmlformats.org/drawingml/2006/table">
            <a:tbl>
              <a:tblPr firstRow="1" firstCol="1" bandRow="1">
                <a:tableStyleId>{3B4B98B0-60AC-42C2-AFA5-B58CD77FA1E5}</a:tableStyleId>
              </a:tblPr>
              <a:tblGrid>
                <a:gridCol w="12090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945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945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27053"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 dirty="0">
                          <a:effectLst/>
                        </a:rPr>
                        <a:t>Proizvodi -elementi  </a:t>
                      </a:r>
                      <a:r>
                        <a:rPr lang="hr-HR" sz="900" dirty="0" err="1">
                          <a:effectLst/>
                        </a:rPr>
                        <a:t>Simprolit</a:t>
                      </a:r>
                      <a:r>
                        <a:rPr lang="hr-HR" sz="900" dirty="0">
                          <a:effectLst/>
                        </a:rPr>
                        <a:t> sistema </a:t>
                      </a:r>
                      <a:endParaRPr lang="hr-H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452" marR="5545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 dirty="0" err="1">
                          <a:effectLst/>
                        </a:rPr>
                        <a:t>Simprolit</a:t>
                      </a:r>
                      <a:r>
                        <a:rPr lang="hr-HR" sz="900" dirty="0">
                          <a:effectLst/>
                        </a:rPr>
                        <a:t> MONOLIT za </a:t>
                      </a:r>
                      <a:r>
                        <a:rPr lang="hr-HR" sz="900" dirty="0" err="1">
                          <a:effectLst/>
                        </a:rPr>
                        <a:t>livenje</a:t>
                      </a:r>
                      <a:r>
                        <a:rPr lang="hr-HR" sz="900" dirty="0">
                          <a:effectLst/>
                        </a:rPr>
                        <a:t> slojeva na gradilištu ,na licu mjesta</a:t>
                      </a:r>
                      <a:endParaRPr lang="hr-H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452" marR="55452" marT="0" marB="0" anchor="ctr"/>
                </a:tc>
                <a:tc>
                  <a:txBody>
                    <a:bodyPr/>
                    <a:lstStyle/>
                    <a:p>
                      <a:pPr marL="471805" marR="1657350" indent="-110236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32660" algn="l"/>
                        </a:tabLst>
                      </a:pPr>
                      <a:r>
                        <a:rPr lang="hr-HR" sz="900">
                          <a:effectLst/>
                        </a:rPr>
                        <a:t>*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r-HR" sz="900">
                          <a:effectLst/>
                        </a:rPr>
                        <a:t>* istovremenu termoizolaciju i sloj za pad kod ravnih krovova                                                                                       *za ravnajuću podnu košuljicu                                                 *za međuspratne ploče na rebrastom limu  *za ispunu šupljih Simprolit blokova</a:t>
                      </a:r>
                      <a:endParaRPr lang="hr-H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452" marR="55452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7646"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</a:rPr>
                        <a:t>Simprolit dvoslojni puni SDB(400,160),  unutrašnji sivi sloj</a:t>
                      </a:r>
                      <a:endParaRPr lang="hr-H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452" marR="554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</a:rPr>
                        <a:t>SDB20(400,160),SDB25(400,160),SDB30(400,160),SDB40(400,160),SDB50(400,160)</a:t>
                      </a:r>
                      <a:endParaRPr lang="hr-H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452" marR="55452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4399"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</a:rPr>
                        <a:t>Simprolit dvoslojni montažni  SDBM ( 400,160)blokovi,unutrašnji sivi sloj</a:t>
                      </a:r>
                      <a:endParaRPr lang="hr-H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452" marR="554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</a:rPr>
                        <a:t>SDBM20(400,160),SDBM25(400,160),SDBM30   (400,160),</a:t>
                      </a:r>
                      <a:endParaRPr lang="hr-H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452" marR="55452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5882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</a:rPr>
                        <a:t>Volumna  težina u suvom stanju </a:t>
                      </a:r>
                      <a:endParaRPr lang="hr-H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452" marR="55452" marT="0" marB="0"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</a:rPr>
                        <a:t>394 kg/m3</a:t>
                      </a:r>
                      <a:endParaRPr lang="hr-H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452" marR="55452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5882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</a:rPr>
                        <a:t>Čvrstoća na tlak (pritisak)</a:t>
                      </a:r>
                      <a:endParaRPr lang="hr-H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452" marR="55452" marT="0" marB="0"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</a:rPr>
                        <a:t>1,10 N/mm2(363 kg/m3)</a:t>
                      </a:r>
                      <a:endParaRPr lang="hr-H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452" marR="55452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5882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</a:rPr>
                        <a:t>Modul elastičnosti </a:t>
                      </a:r>
                      <a:endParaRPr lang="hr-H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452" marR="55452" marT="0" marB="0"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</a:rPr>
                        <a:t>0,80 Gpa</a:t>
                      </a:r>
                      <a:endParaRPr lang="hr-H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452" marR="55452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5882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</a:rPr>
                        <a:t>Čvrstoća na  površinsko smicanje </a:t>
                      </a:r>
                      <a:endParaRPr lang="hr-H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452" marR="55452" marT="0" marB="0"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</a:rPr>
                        <a:t>0,32 Mpa</a:t>
                      </a:r>
                      <a:endParaRPr lang="hr-H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452" marR="55452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5882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</a:rPr>
                        <a:t>Toplotna provodljivost </a:t>
                      </a:r>
                      <a:endParaRPr lang="hr-H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452" marR="55452" marT="0" marB="0"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</a:rPr>
                        <a:t>0,074 w/mK.</a:t>
                      </a:r>
                      <a:endParaRPr lang="hr-H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452" marR="55452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5882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</a:rPr>
                        <a:t>Parapropusnost </a:t>
                      </a:r>
                      <a:endParaRPr lang="hr-H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452" marR="554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</a:rPr>
                        <a:t>Sd</a:t>
                      </a:r>
                      <a:endParaRPr lang="hr-H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452" marR="554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</a:rPr>
                        <a:t>0,461</a:t>
                      </a:r>
                      <a:endParaRPr lang="hr-H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452" marR="55452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1735"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 dirty="0">
                          <a:effectLst/>
                        </a:rPr>
                        <a:t>µ</a:t>
                      </a:r>
                      <a:endParaRPr lang="hr-H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452" marR="554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 dirty="0">
                          <a:effectLst/>
                        </a:rPr>
                        <a:t>6,19</a:t>
                      </a:r>
                      <a:endParaRPr lang="hr-H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452" marR="55452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4702170"/>
              </p:ext>
            </p:extLst>
          </p:nvPr>
        </p:nvGraphicFramePr>
        <p:xfrm>
          <a:off x="6131540" y="1340768"/>
          <a:ext cx="5615017" cy="5027001"/>
        </p:xfrm>
        <a:graphic>
          <a:graphicData uri="http://schemas.openxmlformats.org/drawingml/2006/table">
            <a:tbl>
              <a:tblPr firstRow="1" firstCol="1" bandRow="1">
                <a:tableStyleId>{3B4B98B0-60AC-42C2-AFA5-B58CD77FA1E5}</a:tableStyleId>
              </a:tblPr>
              <a:tblGrid>
                <a:gridCol w="14982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83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583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134826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 dirty="0">
                          <a:effectLst/>
                        </a:rPr>
                        <a:t>Proizvodi -elementi  </a:t>
                      </a:r>
                      <a:r>
                        <a:rPr lang="hr-HR" sz="1000" dirty="0" err="1">
                          <a:effectLst/>
                        </a:rPr>
                        <a:t>Simprolit</a:t>
                      </a:r>
                      <a:r>
                        <a:rPr lang="hr-HR" sz="1000" dirty="0">
                          <a:effectLst/>
                        </a:rPr>
                        <a:t> sistema </a:t>
                      </a:r>
                      <a:endParaRPr lang="hr-H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11" marR="61911" marT="0" marB="0" anchor="ctr"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>
                          <a:effectLst/>
                        </a:rPr>
                        <a:t>SIMPROLIT POLISTIROL BETON  D250kg/m3</a:t>
                      </a:r>
                      <a:endParaRPr lang="hr-H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11" marR="61911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24323">
                <a:tc rowSpan="5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 dirty="0">
                          <a:effectLst/>
                        </a:rPr>
                        <a:t>Proizvodi -elementi  </a:t>
                      </a:r>
                      <a:r>
                        <a:rPr lang="hr-HR" sz="1000" dirty="0" err="1">
                          <a:effectLst/>
                        </a:rPr>
                        <a:t>Simprolit</a:t>
                      </a:r>
                      <a:r>
                        <a:rPr lang="hr-HR" sz="1000" dirty="0">
                          <a:effectLst/>
                        </a:rPr>
                        <a:t> sistema </a:t>
                      </a:r>
                      <a:endParaRPr lang="hr-H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11" marR="6191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>
                          <a:effectLst/>
                        </a:rPr>
                        <a:t>Simprolit MONOLIT za livenje slojeva na gradilištu ,na licu mjesta</a:t>
                      </a:r>
                      <a:endParaRPr lang="hr-H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11" marR="6191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>
                          <a:effectLst/>
                        </a:rPr>
                        <a:t>* istovremenu termoizolaciju i sloj za pad kod ravnih krovova                                                              *za ravnajuću podnu košuljicu                                 *za međuspratne ploče na rebrastom limu    *za ispunu šupljih Simprolit blokova </a:t>
                      </a:r>
                      <a:endParaRPr lang="hr-H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11" marR="61911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3811"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>
                          <a:effectLst/>
                        </a:rPr>
                        <a:t>Simprolit dvoslojni puni SDB,  unutrašnji sivi sloj</a:t>
                      </a:r>
                      <a:endParaRPr lang="hr-H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11" marR="6191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>
                          <a:effectLst/>
                        </a:rPr>
                        <a:t>SDB20,SDB25,SDB30,SDB40,SDB45</a:t>
                      </a:r>
                      <a:endParaRPr lang="hr-H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11" marR="61911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6439"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>
                          <a:effectLst/>
                        </a:rPr>
                        <a:t>Simprolit dvoslojni montažniSDBM,  blokovi .unutrašnji sivi sloj </a:t>
                      </a:r>
                      <a:endParaRPr lang="hr-H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11" marR="6191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>
                          <a:effectLst/>
                        </a:rPr>
                        <a:t>SDBM20,SDBM25,SDBM30,</a:t>
                      </a:r>
                      <a:endParaRPr lang="hr-H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11" marR="61911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3811"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>
                          <a:effectLst/>
                        </a:rPr>
                        <a:t>Simprolit poprečni ulošci kodSBDS blokova </a:t>
                      </a:r>
                      <a:endParaRPr lang="hr-H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11" marR="6191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>
                          <a:effectLst/>
                        </a:rPr>
                        <a:t>*za poprečne uloške Simprolit SBDS blokova </a:t>
                      </a:r>
                      <a:endParaRPr lang="hr-H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11" marR="61911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6439"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>
                          <a:effectLst/>
                        </a:rPr>
                        <a:t>Simprolit jednoslojna SOP ploča,ravno rezana ,bez falcova ,za opšivanje fasadnih otvora </a:t>
                      </a:r>
                      <a:endParaRPr lang="hr-H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11" marR="6191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>
                          <a:effectLst/>
                        </a:rPr>
                        <a:t>SOP3a   ,                                                                  SOP5a </a:t>
                      </a:r>
                      <a:endParaRPr lang="hr-H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11" marR="61911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1308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>
                          <a:effectLst/>
                        </a:rPr>
                        <a:t>Volumna  težina u suvom stanju </a:t>
                      </a:r>
                      <a:endParaRPr lang="hr-H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11" marR="61911" marT="0" marB="0"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>
                          <a:effectLst/>
                        </a:rPr>
                        <a:t>244kg/m3</a:t>
                      </a:r>
                      <a:endParaRPr lang="hr-H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11" marR="61911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1308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>
                          <a:effectLst/>
                        </a:rPr>
                        <a:t>Čvrstoća na tlak (pritisak)</a:t>
                      </a:r>
                      <a:endParaRPr lang="hr-H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11" marR="61911" marT="0" marB="0"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>
                          <a:effectLst/>
                        </a:rPr>
                        <a:t>0,40N/mm2(227 kg/m3)</a:t>
                      </a:r>
                      <a:endParaRPr lang="hr-H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11" marR="61911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61308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>
                          <a:effectLst/>
                        </a:rPr>
                        <a:t>Modul elastičnosti </a:t>
                      </a:r>
                      <a:endParaRPr lang="hr-H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11" marR="61911" marT="0" marB="0"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>
                          <a:effectLst/>
                        </a:rPr>
                        <a:t>0,30 Gpa</a:t>
                      </a:r>
                      <a:endParaRPr lang="hr-H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11" marR="61911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1308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>
                          <a:effectLst/>
                        </a:rPr>
                        <a:t>Čvrstoća na  površinsko smicanje </a:t>
                      </a:r>
                      <a:endParaRPr lang="hr-H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11" marR="61911" marT="0" marB="0"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>
                          <a:effectLst/>
                        </a:rPr>
                        <a:t>0,16 Mpa</a:t>
                      </a:r>
                      <a:endParaRPr lang="hr-H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11" marR="61911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61308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>
                          <a:effectLst/>
                        </a:rPr>
                        <a:t>Toplotna provodljivost </a:t>
                      </a:r>
                      <a:endParaRPr lang="hr-H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11" marR="61911" marT="0" marB="0"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>
                          <a:effectLst/>
                        </a:rPr>
                        <a:t>0,055 W/mK.</a:t>
                      </a:r>
                      <a:endParaRPr lang="hr-H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11" marR="61911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61182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>
                          <a:effectLst/>
                        </a:rPr>
                        <a:t>Parapropusnost </a:t>
                      </a:r>
                      <a:endParaRPr lang="hr-H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11" marR="619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>
                          <a:effectLst/>
                        </a:rPr>
                        <a:t>Sd</a:t>
                      </a:r>
                      <a:endParaRPr lang="hr-H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11" marR="619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>
                          <a:effectLst/>
                        </a:rPr>
                        <a:t>0,295</a:t>
                      </a:r>
                      <a:endParaRPr lang="hr-H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11" marR="61911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61182"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>
                          <a:effectLst/>
                        </a:rPr>
                        <a:t>µ</a:t>
                      </a:r>
                      <a:endParaRPr lang="hr-H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11" marR="619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 dirty="0">
                          <a:effectLst/>
                        </a:rPr>
                        <a:t>4,25</a:t>
                      </a:r>
                      <a:endParaRPr lang="hr-H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11" marR="61911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64210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8" y="7392"/>
            <a:ext cx="3066691" cy="250963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6090" y="7391"/>
            <a:ext cx="3362215" cy="273446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8305" y="23309"/>
            <a:ext cx="2926777" cy="275117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8" y="2532801"/>
            <a:ext cx="2993099" cy="225456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7" y="4787361"/>
            <a:ext cx="8205209" cy="207063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1768" y="2767278"/>
            <a:ext cx="3953313" cy="4090721"/>
          </a:xfrm>
          <a:prstGeom prst="rect">
            <a:avLst/>
          </a:prstGeom>
        </p:spPr>
      </p:pic>
      <p:pic>
        <p:nvPicPr>
          <p:cNvPr id="10" name="Picture 9" descr="Slikovni rezultat za simprolit slike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9657" y="2548776"/>
            <a:ext cx="3099383" cy="22752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 descr="Slikovni rezultat za simprolit slike"/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9040" y="2548777"/>
            <a:ext cx="2112729" cy="23006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 descr="Slikovni rezultat za simprolit slike"/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6675" y="23309"/>
            <a:ext cx="2780622" cy="250949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1967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CITY SKETCH 16X9">
  <a:themeElements>
    <a:clrScheme name="CitySketch">
      <a:dk1>
        <a:srgbClr val="3D372E"/>
      </a:dk1>
      <a:lt1>
        <a:sysClr val="window" lastClr="FFFFFF"/>
      </a:lt1>
      <a:dk2>
        <a:srgbClr val="000000"/>
      </a:dk2>
      <a:lt2>
        <a:srgbClr val="E0ECE1"/>
      </a:lt2>
      <a:accent1>
        <a:srgbClr val="B2D0B4"/>
      </a:accent1>
      <a:accent2>
        <a:srgbClr val="88A5BA"/>
      </a:accent2>
      <a:accent3>
        <a:srgbClr val="909F5F"/>
      </a:accent3>
      <a:accent4>
        <a:srgbClr val="C9A057"/>
      </a:accent4>
      <a:accent5>
        <a:srgbClr val="DA7D60"/>
      </a:accent5>
      <a:accent6>
        <a:srgbClr val="978975"/>
      </a:accent6>
      <a:hlink>
        <a:srgbClr val="C9A057"/>
      </a:hlink>
      <a:folHlink>
        <a:srgbClr val="978975"/>
      </a:folHlink>
    </a:clrScheme>
    <a:fontScheme name="Century Schoolbook">
      <a:majorFont>
        <a:latin typeface="Century Schoolbook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0001123.potx" id="{55B65C5C-2110-41C9-9432-67D739EC5CFC}" vid="{FDE12540-4521-4F30-863D-D54DD2EE1C3B}"/>
    </a:ext>
  </a:extLst>
</a:theme>
</file>

<file path=ppt/theme/theme2.xml><?xml version="1.0" encoding="utf-8"?>
<a:theme xmlns:a="http://schemas.openxmlformats.org/drawingml/2006/main" name="Office Theme">
  <a:themeElements>
    <a:clrScheme name="CitySketch">
      <a:dk1>
        <a:srgbClr val="3D372E"/>
      </a:dk1>
      <a:lt1>
        <a:sysClr val="window" lastClr="FFFFFF"/>
      </a:lt1>
      <a:dk2>
        <a:srgbClr val="000000"/>
      </a:dk2>
      <a:lt2>
        <a:srgbClr val="E0ECE1"/>
      </a:lt2>
      <a:accent1>
        <a:srgbClr val="B2D0B4"/>
      </a:accent1>
      <a:accent2>
        <a:srgbClr val="88A5BA"/>
      </a:accent2>
      <a:accent3>
        <a:srgbClr val="909F5F"/>
      </a:accent3>
      <a:accent4>
        <a:srgbClr val="C9A057"/>
      </a:accent4>
      <a:accent5>
        <a:srgbClr val="DA7D60"/>
      </a:accent5>
      <a:accent6>
        <a:srgbClr val="978975"/>
      </a:accent6>
      <a:hlink>
        <a:srgbClr val="C9A057"/>
      </a:hlink>
      <a:folHlink>
        <a:srgbClr val="978975"/>
      </a:folHlink>
    </a:clrScheme>
    <a:fontScheme name="Century Schoolbook">
      <a:majorFont>
        <a:latin typeface="Century Schoolbook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CitySketch">
      <a:dk1>
        <a:srgbClr val="3D372E"/>
      </a:dk1>
      <a:lt1>
        <a:sysClr val="window" lastClr="FFFFFF"/>
      </a:lt1>
      <a:dk2>
        <a:srgbClr val="000000"/>
      </a:dk2>
      <a:lt2>
        <a:srgbClr val="E0ECE1"/>
      </a:lt2>
      <a:accent1>
        <a:srgbClr val="B2D0B4"/>
      </a:accent1>
      <a:accent2>
        <a:srgbClr val="88A5BA"/>
      </a:accent2>
      <a:accent3>
        <a:srgbClr val="909F5F"/>
      </a:accent3>
      <a:accent4>
        <a:srgbClr val="C9A057"/>
      </a:accent4>
      <a:accent5>
        <a:srgbClr val="DA7D60"/>
      </a:accent5>
      <a:accent6>
        <a:srgbClr val="978975"/>
      </a:accent6>
      <a:hlink>
        <a:srgbClr val="C9A057"/>
      </a:hlink>
      <a:folHlink>
        <a:srgbClr val="978975"/>
      </a:folHlink>
    </a:clrScheme>
    <a:fontScheme name="Century Schoolbook">
      <a:majorFont>
        <a:latin typeface="Century Schoolbook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Business office city sketch presentation background (widescreen)</Template>
  <TotalTime>1318</TotalTime>
  <Words>3725</Words>
  <Application>Microsoft Office PowerPoint</Application>
  <PresentationFormat>Widescreen</PresentationFormat>
  <Paragraphs>374</Paragraphs>
  <Slides>34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0" baseType="lpstr">
      <vt:lpstr>Arial</vt:lpstr>
      <vt:lpstr>Calibri</vt:lpstr>
      <vt:lpstr>Cambria</vt:lpstr>
      <vt:lpstr>Century Schoolbook</vt:lpstr>
      <vt:lpstr>Times New Roman</vt:lpstr>
      <vt:lpstr>CITY SKETCH 16X9</vt:lpstr>
      <vt:lpstr> Niskoenergetski nulti objekti </vt:lpstr>
      <vt:lpstr>NISKOENERGETSKI NULTI OBJEKTI </vt:lpstr>
      <vt:lpstr>UVOD  U IZGRADNJU NISKOENERGETSKIH NULTIH KUĆA</vt:lpstr>
      <vt:lpstr>KARAKTERISTIKE  SIMPROLIT SISTEMA  I SVOJSTVA  SIMPROLIT GRADJEVINSKIH MATERIJALA </vt:lpstr>
      <vt:lpstr>   TERMIČKA  SVOJSTVA  SIMPROLIT IZOLACIJE  U USPOREDBI S  DRUGIM GRAĐEVINSKIM MATERIJALIMA U RH</vt:lpstr>
      <vt:lpstr> USPOREDBA VIŠESLOJNIH( tzv“ SENDVIČ ZIDOVA“)  I JEDNOSLOJNIH ZIDOVA</vt:lpstr>
      <vt:lpstr> USPOREDBA VIŠESLOJNIH( tzv“ SENDVIČ ZIDOVA“)  I JEDNOSLOJNIH ZIDOVA</vt:lpstr>
      <vt:lpstr>TRAJNOST IZOLACIJE       </vt:lpstr>
      <vt:lpstr>PowerPoint Presentation</vt:lpstr>
      <vt:lpstr> Prednosti Simprolit® sistem za energetsku obnovu postojećih objekata i objekata u izgradnji</vt:lpstr>
      <vt:lpstr>PowerPoint Presentation</vt:lpstr>
      <vt:lpstr>Niskoenergetske nulte nZEP zgrade </vt:lpstr>
      <vt:lpstr>SVOJSTVA I UPOTREBA SIMPROLIT  BLOKOVA  ZA VANJSKE I PREGRADNE ZIDOVE  </vt:lpstr>
      <vt:lpstr>SVOJSTVA I UPOTREBA SIMPROLIT  BLOKOVA  ZA VANJSKE I PREGRADNE ZIDOVE  </vt:lpstr>
      <vt:lpstr>PowerPoint Presentation</vt:lpstr>
      <vt:lpstr>TERMOFIZIČKI POKAZATELJI SIMPROLIT POLISTIROLBETONA ZA IZRADU ZIDOVA</vt:lpstr>
      <vt:lpstr>Energetska obnova višestambenih zgrada</vt:lpstr>
      <vt:lpstr>PowerPoint Presentation</vt:lpstr>
      <vt:lpstr> </vt:lpstr>
      <vt:lpstr>UPUSTVO PRIČVRŠĆIVANJE SIMPROLIT PLOČA  </vt:lpstr>
      <vt:lpstr> </vt:lpstr>
      <vt:lpstr>PowerPoint Presentation</vt:lpstr>
      <vt:lpstr>SIMPROLIT SUSTAVI  EKOLOŠKA GRADNJA  </vt:lpstr>
      <vt:lpstr>Simprolit sustavi „međukatne i ravne krovne ploče „ </vt:lpstr>
      <vt:lpstr>SIMPROLIT® aSMP MEĐUKATNA  PLOČA - TRAJNO UGRAĐENA OPLATA ZA SITNOREBRASTI STROP </vt:lpstr>
      <vt:lpstr>TERMOFIZIČKI POKAZATELJI SIMPROLIT POLISTIROL BETONA </vt:lpstr>
      <vt:lpstr>NADOGRADNJE ETAŽA ZGRADA  SIMPROLIT SUSTAVOM   </vt:lpstr>
      <vt:lpstr>REKONSTRUKCIJA OBJEKTA  Niskogradnja         Visoko gradnja   Simprolit sustavi „ monolit beton „ </vt:lpstr>
      <vt:lpstr>SVOJSTVA I UPOTREBA  SIMPROLIT SUSTAVA MONOLIT BETON    </vt:lpstr>
      <vt:lpstr>PRIMJENA MONOLITA BETONA TERMOIZOLACIJE RAVNIH KROVOVA  </vt:lpstr>
      <vt:lpstr>PRIMJENA MONOLITA BETONA TERMOIZOLACIJE  PODOVA ,ESTRIHA  </vt:lpstr>
      <vt:lpstr>RAZNA PRIMJENA MONOLITA BETONA ,NOSIVOST MONOLITA </vt:lpstr>
      <vt:lpstr>TERMOFIZIČKI POKAZATELJI SIMPROLIT MONOLIT BETONA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Layout</dc:title>
  <dc:creator>Željko Lukašević dig</dc:creator>
  <cp:lastModifiedBy>Željko Lukašević</cp:lastModifiedBy>
  <cp:revision>85</cp:revision>
  <dcterms:created xsi:type="dcterms:W3CDTF">2016-10-27T11:41:41Z</dcterms:created>
  <dcterms:modified xsi:type="dcterms:W3CDTF">2021-04-08T08:53:10Z</dcterms:modified>
</cp:coreProperties>
</file>